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3" r:id="rId1"/>
  </p:sldMasterIdLst>
  <p:notesMasterIdLst>
    <p:notesMasterId r:id="rId37"/>
  </p:notesMasterIdLst>
  <p:sldIdLst>
    <p:sldId id="305" r:id="rId2"/>
    <p:sldId id="307" r:id="rId3"/>
    <p:sldId id="260" r:id="rId4"/>
    <p:sldId id="310" r:id="rId5"/>
    <p:sldId id="271" r:id="rId6"/>
    <p:sldId id="308" r:id="rId7"/>
    <p:sldId id="283" r:id="rId8"/>
    <p:sldId id="309" r:id="rId9"/>
    <p:sldId id="311" r:id="rId10"/>
    <p:sldId id="312" r:id="rId11"/>
    <p:sldId id="313" r:id="rId12"/>
    <p:sldId id="318" r:id="rId13"/>
    <p:sldId id="314" r:id="rId14"/>
    <p:sldId id="315" r:id="rId15"/>
    <p:sldId id="279" r:id="rId16"/>
    <p:sldId id="319" r:id="rId17"/>
    <p:sldId id="266" r:id="rId18"/>
    <p:sldId id="261" r:id="rId19"/>
    <p:sldId id="320" r:id="rId20"/>
    <p:sldId id="263" r:id="rId21"/>
    <p:sldId id="288" r:id="rId22"/>
    <p:sldId id="286" r:id="rId23"/>
    <p:sldId id="296" r:id="rId24"/>
    <p:sldId id="297" r:id="rId25"/>
    <p:sldId id="290" r:id="rId26"/>
    <p:sldId id="291" r:id="rId27"/>
    <p:sldId id="292" r:id="rId28"/>
    <p:sldId id="293" r:id="rId29"/>
    <p:sldId id="294" r:id="rId30"/>
    <p:sldId id="298" r:id="rId31"/>
    <p:sldId id="273" r:id="rId32"/>
    <p:sldId id="304" r:id="rId33"/>
    <p:sldId id="316" r:id="rId34"/>
    <p:sldId id="317" r:id="rId35"/>
    <p:sldId id="268" r:id="rId3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79E3A0D-36B4-4A67-A9C5-C41DD95BA185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0EF669-16A3-4B21-BEDA-1CAF6A1C2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416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471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A74B503-22BE-48DA-8B46-8E7C1DCB7437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5837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0F57BDF-CFC0-4B07-A056-A0E95F5131B0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5939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BBCE713-2CBB-454C-AF34-6F277F26DEB8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6042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293D24B-8F82-40D2-819A-C05E04BC9355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6144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DC26F16-1C30-4E99-B32F-E59265B1816D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624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F789C5A-3B9E-4AF1-908F-C40D58F5D3DE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6349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D49E061-B5F1-4FDD-BF89-FCFCB336BBAA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501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1622A44-F356-4ABB-92BC-68884F7833D8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481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E7FD93D-A944-4121-A102-D36DF4A5E5E8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347E8C7-D7C7-4C35-AB18-AEE68551EDB5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491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C289B88-6B24-441B-8FC8-717BD8EF1DF7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522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6CB2A7B-15EE-410A-9790-3F9A6FE5A31D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553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8DAF484-566E-4FAB-B8A4-C707BBD7BF7C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109A104-7C19-492D-A5F8-2AAB3B2ED960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cs-CZ" altLang="uk-U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uk-UA" smtClean="0"/>
          </a:p>
        </p:txBody>
      </p:sp>
      <p:sp>
        <p:nvSpPr>
          <p:cNvPr id="5734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2D7B808-5327-4096-A084-06E9C518A370}" type="slidenum">
              <a:rPr lang="cs-CZ" altLang="uk-UA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cs-CZ" alt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8495FC-B725-4D2F-A0BC-113D345E69EF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03906A-A246-424C-8672-CDB73EE6B8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041529-D893-4DA2-8AB9-F69757CE1D1B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10C372-6EFC-4C66-BDF9-DD1D0D6E2D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1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79A26B-DF5E-4B3D-ABE5-B6F6D5C5AF2B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61C6B-56E2-4BA6-AD50-315C41175B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2159001" y="2924175"/>
            <a:ext cx="9505951" cy="865188"/>
          </a:xfrm>
          <a:prstGeom prst="rect">
            <a:avLst/>
          </a:prstGeom>
        </p:spPr>
        <p:txBody>
          <a:bodyPr/>
          <a:lstStyle>
            <a:lvl1pPr>
              <a:buNone/>
              <a:defRPr sz="54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8" name="Zástupný symbol pro text 7"/>
          <p:cNvSpPr>
            <a:spLocks noGrp="1"/>
          </p:cNvSpPr>
          <p:nvPr>
            <p:ph type="body" sz="quarter" idx="11"/>
          </p:nvPr>
        </p:nvSpPr>
        <p:spPr>
          <a:xfrm>
            <a:off x="2163875" y="4293096"/>
            <a:ext cx="9505951" cy="576684"/>
          </a:xfrm>
          <a:prstGeom prst="rect">
            <a:avLst/>
          </a:prstGeom>
        </p:spPr>
        <p:txBody>
          <a:bodyPr/>
          <a:lstStyle>
            <a:lvl1pPr>
              <a:buNone/>
              <a:defRPr sz="2800" b="1" i="0" baseline="0"/>
            </a:lvl1pPr>
            <a:lvl5pPr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9" name="Zástupný symbol pro text 7"/>
          <p:cNvSpPr>
            <a:spLocks noGrp="1"/>
          </p:cNvSpPr>
          <p:nvPr>
            <p:ph type="body" sz="quarter" idx="12"/>
          </p:nvPr>
        </p:nvSpPr>
        <p:spPr>
          <a:xfrm>
            <a:off x="2159563" y="4797152"/>
            <a:ext cx="9505951" cy="576684"/>
          </a:xfrm>
          <a:prstGeom prst="rect">
            <a:avLst/>
          </a:prstGeom>
        </p:spPr>
        <p:txBody>
          <a:bodyPr/>
          <a:lstStyle>
            <a:lvl1pPr>
              <a:buNone/>
              <a:defRPr sz="1800" b="0" i="0" baseline="0"/>
            </a:lvl1pPr>
            <a:lvl5pPr>
              <a:buNone/>
              <a:defRPr/>
            </a:lvl5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3"/>
          </p:nvPr>
        </p:nvSpPr>
        <p:spPr>
          <a:xfrm>
            <a:off x="2159563" y="5445225"/>
            <a:ext cx="9505951" cy="648072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 b="1" i="0" baseline="0"/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4100522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10"/>
          <p:cNvSpPr>
            <a:spLocks noGrp="1"/>
          </p:cNvSpPr>
          <p:nvPr>
            <p:ph type="body" sz="quarter" idx="10"/>
          </p:nvPr>
        </p:nvSpPr>
        <p:spPr>
          <a:xfrm>
            <a:off x="623392" y="2060576"/>
            <a:ext cx="10944192" cy="4104729"/>
          </a:xfrm>
          <a:prstGeom prst="rect">
            <a:avLst/>
          </a:prstGeom>
        </p:spPr>
        <p:txBody>
          <a:bodyPr/>
          <a:lstStyle>
            <a:lvl1pPr>
              <a:buClr>
                <a:schemeClr val="tx2"/>
              </a:buClr>
              <a:buFontTx/>
              <a:buBlip>
                <a:blip r:embed="rId2"/>
              </a:buBlip>
              <a:defRPr baseline="0"/>
            </a:lvl1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  <p:sp>
        <p:nvSpPr>
          <p:cNvPr id="10" name="Zástupný symbol pro text 9"/>
          <p:cNvSpPr>
            <a:spLocks noGrp="1"/>
          </p:cNvSpPr>
          <p:nvPr>
            <p:ph type="body" sz="quarter" idx="12"/>
          </p:nvPr>
        </p:nvSpPr>
        <p:spPr>
          <a:xfrm>
            <a:off x="623392" y="981075"/>
            <a:ext cx="10944192" cy="863600"/>
          </a:xfrm>
          <a:prstGeom prst="rect">
            <a:avLst/>
          </a:prstGeom>
        </p:spPr>
        <p:txBody>
          <a:bodyPr/>
          <a:lstStyle>
            <a:lvl1pPr algn="ctr">
              <a:buNone/>
              <a:defRPr sz="4800" b="1" i="0" baseline="0">
                <a:solidFill>
                  <a:srgbClr val="C00000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12" name="Zástupný symbol pro text 6"/>
          <p:cNvSpPr>
            <a:spLocks noGrp="1"/>
          </p:cNvSpPr>
          <p:nvPr>
            <p:ph type="body" sz="quarter" idx="11"/>
          </p:nvPr>
        </p:nvSpPr>
        <p:spPr>
          <a:xfrm>
            <a:off x="3119967" y="260351"/>
            <a:ext cx="7200900" cy="288925"/>
          </a:xfrm>
          <a:prstGeom prst="rect">
            <a:avLst/>
          </a:prstGeom>
        </p:spPr>
        <p:txBody>
          <a:bodyPr/>
          <a:lstStyle>
            <a:lvl1pPr>
              <a:buNone/>
              <a:defRPr sz="18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040922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/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448D3-D5CE-4299-86A5-F439B00942A3}" type="datetimeFigureOut">
              <a:rPr lang="en-US"/>
              <a:pPr>
                <a:defRPr/>
              </a:pPr>
              <a:t>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451F0-E4AB-4C03-98CB-638E4CF6783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89429775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1F48B0-C830-4394-91D3-0351B4E776CD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BED4EC-EDB6-427C-8075-C7C474E66B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0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28AFCE-9FDF-4770-AEEE-C9324DF755FE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4F3F27-9D99-4C3A-86F7-588BBC8534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04EAAA-B4ED-4870-B539-6FD63B7C414F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8524CE-947D-46DE-851F-682B3526E7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3ED171-0326-46D4-8D89-E096E6C6547E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2C3A3D-52EB-41F7-AD2A-8B684962E3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396625-DF4D-46E8-8BF8-5C2CB36863A6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CFC2E1-36EE-4F76-951E-A773D5C60D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13B041-0D15-4BF5-9287-E5BC512CCB8F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CCFBE0-57A3-454F-8722-675746B89B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0"/>
            <a:ext cx="6126579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2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E58229-717E-4634-BCFF-ED93BE06EAF5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498F40-2399-4F1B-B5A4-7FB9BEB895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59" y="2514336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D7E853-5DB2-40E5-8B3B-719AE76DF91D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0CAA86-C8D5-46CA-80E5-D6925C60C6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6C01C6-58F1-46C8-95DD-DF148B540E94}" type="datetimeFigureOut">
              <a:rPr lang="ru-RU" smtClean="0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9" y="6208777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69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BFFCCEC7-E372-4929-AE37-4AA6021527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  <p:sldLayoutId id="2147483817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User\Local%20Settings\Temp\&#1056;&#1077;&#1079;&#1091;&#1083;&#1100;&#1090;&#1072;&#1090;&#1080;_2015.docx" TargetMode="Externa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5778500" y="685798"/>
            <a:ext cx="5429252" cy="3060701"/>
          </a:xfrm>
        </p:spPr>
        <p:txBody>
          <a:bodyPr/>
          <a:lstStyle/>
          <a:p>
            <a:pPr algn="ctr"/>
            <a:r>
              <a:rPr lang="uk-UA" sz="2400" cap="all" dirty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 </a:t>
            </a:r>
            <a:r>
              <a:rPr lang="uk-UA" sz="2400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заходи</a:t>
            </a:r>
          </a:p>
          <a:p>
            <a:pPr algn="ctr"/>
            <a:r>
              <a:rPr lang="uk-UA" sz="2400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щодо підготовки</a:t>
            </a:r>
          </a:p>
          <a:p>
            <a:pPr algn="ctr"/>
            <a:r>
              <a:rPr lang="uk-UA" sz="2400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 проведення</a:t>
            </a:r>
          </a:p>
          <a:p>
            <a:pPr algn="ctr"/>
            <a:r>
              <a:rPr lang="uk-UA" sz="2400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Міжнародного</a:t>
            </a:r>
          </a:p>
          <a:p>
            <a:pPr algn="ctr"/>
            <a:r>
              <a:rPr lang="uk-UA" sz="2400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дослідження якості</a:t>
            </a:r>
          </a:p>
          <a:p>
            <a:pPr algn="ctr"/>
            <a:r>
              <a:rPr lang="uk-UA" sz="2400" cap="all" dirty="0" smtClean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освіти </a:t>
            </a:r>
            <a:r>
              <a:rPr lang="en-US" sz="2400" cap="all" dirty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PISA-2018</a:t>
            </a:r>
            <a:r>
              <a:rPr lang="uk-UA" sz="2400" cap="all" dirty="0">
                <a:ln w="3175" cmpd="sng">
                  <a:noFill/>
                </a:ln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4000500" y="4556225"/>
            <a:ext cx="7372914" cy="648072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Кулинич А.Л., </a:t>
            </a:r>
            <a:r>
              <a:rPr lang="uk-UA" sz="1800" dirty="0" smtClean="0"/>
              <a:t>методист методичного кабінету відділу освіти Чугуївської районної державної адміністрації</a:t>
            </a:r>
            <a:endParaRPr lang="ru-RU" sz="1800" dirty="0"/>
          </a:p>
        </p:txBody>
      </p:sp>
      <p:pic>
        <p:nvPicPr>
          <p:cNvPr id="81924" name="Picture 4" descr="http://pedsayt.at.ua/Screenshot_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" y="279401"/>
            <a:ext cx="4254500" cy="3202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61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17875" y="117475"/>
            <a:ext cx="5267325" cy="1200150"/>
          </a:xfrm>
          <a:prstGeom prst="roundRect">
            <a:avLst/>
          </a:prstGeom>
          <a:solidFill>
            <a:srgbClr val="F4C2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на вимірювання </a:t>
            </a:r>
            <a:r>
              <a:rPr lang="uk-UA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читацької грамотності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321550" y="1852613"/>
            <a:ext cx="2871788" cy="992187"/>
          </a:xfrm>
          <a:prstGeom prst="roundRect">
            <a:avLst/>
          </a:prstGeom>
          <a:solidFill>
            <a:srgbClr val="F9F6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Нетекстові формати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4188" y="3211513"/>
            <a:ext cx="2139950" cy="854075"/>
          </a:xfrm>
          <a:prstGeom prst="roundRect">
            <a:avLst/>
          </a:prstGeom>
          <a:solidFill>
            <a:srgbClr val="FAF8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Одиничні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4663" y="4724400"/>
            <a:ext cx="2139950" cy="787400"/>
          </a:xfrm>
          <a:prstGeom prst="roundRect">
            <a:avLst/>
          </a:prstGeom>
          <a:solidFill>
            <a:srgbClr val="FAF8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Цілісні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09938" y="3219450"/>
            <a:ext cx="2262187" cy="844550"/>
          </a:xfrm>
          <a:prstGeom prst="roundRect">
            <a:avLst/>
          </a:prstGeom>
          <a:solidFill>
            <a:srgbClr val="FAF8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Множинні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51200" y="4705350"/>
            <a:ext cx="2263775" cy="785813"/>
          </a:xfrm>
          <a:prstGeom prst="roundRect">
            <a:avLst/>
          </a:prstGeom>
          <a:solidFill>
            <a:srgbClr val="FAF8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Перервані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47813" y="1784350"/>
            <a:ext cx="2871787" cy="992188"/>
          </a:xfrm>
          <a:prstGeom prst="roundRect">
            <a:avLst/>
          </a:prstGeom>
          <a:solidFill>
            <a:srgbClr val="F9F6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Тексти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H="1">
            <a:off x="2928938" y="2806700"/>
            <a:ext cx="55562" cy="2963863"/>
          </a:xfrm>
          <a:prstGeom prst="line">
            <a:avLst/>
          </a:prstGeom>
          <a:ln w="34925">
            <a:solidFill>
              <a:srgbClr val="00206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5837238" y="3219450"/>
            <a:ext cx="2519362" cy="1103313"/>
          </a:xfrm>
          <a:prstGeom prst="roundRect">
            <a:avLst/>
          </a:prstGeom>
          <a:solidFill>
            <a:srgbClr val="FAF8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Малюнки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047163" y="3211513"/>
            <a:ext cx="2509837" cy="1111250"/>
          </a:xfrm>
          <a:prstGeom prst="roundRect">
            <a:avLst/>
          </a:prstGeom>
          <a:solidFill>
            <a:srgbClr val="FAF8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Графічні зображення 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8396288" y="3806825"/>
            <a:ext cx="642937" cy="0"/>
          </a:xfrm>
          <a:prstGeom prst="line">
            <a:avLst/>
          </a:prstGeom>
          <a:ln w="34925">
            <a:solidFill>
              <a:srgbClr val="00206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8740775" y="2852738"/>
            <a:ext cx="17463" cy="954087"/>
          </a:xfrm>
          <a:prstGeom prst="line">
            <a:avLst/>
          </a:prstGeom>
          <a:ln w="34925">
            <a:solidFill>
              <a:srgbClr val="00206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3062288" y="1343025"/>
            <a:ext cx="2452687" cy="441325"/>
          </a:xfrm>
          <a:prstGeom prst="straightConnector1">
            <a:avLst/>
          </a:prstGeom>
          <a:ln w="34925">
            <a:solidFill>
              <a:schemeClr val="bg2">
                <a:lumMod val="5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419850" y="1343025"/>
            <a:ext cx="2338388" cy="525463"/>
          </a:xfrm>
          <a:prstGeom prst="straightConnector1">
            <a:avLst/>
          </a:prstGeom>
          <a:ln w="34925">
            <a:solidFill>
              <a:schemeClr val="bg2">
                <a:lumMod val="50000"/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1797050" y="5770563"/>
            <a:ext cx="2262188" cy="785812"/>
          </a:xfrm>
          <a:prstGeom prst="roundRect">
            <a:avLst/>
          </a:prstGeom>
          <a:solidFill>
            <a:srgbClr val="FAF8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Змішані</a:t>
            </a: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V="1">
            <a:off x="2624138" y="3659188"/>
            <a:ext cx="685800" cy="3175"/>
          </a:xfrm>
          <a:prstGeom prst="line">
            <a:avLst/>
          </a:prstGeom>
          <a:ln w="34925">
            <a:solidFill>
              <a:srgbClr val="00206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585913" y="4478338"/>
            <a:ext cx="2873375" cy="0"/>
          </a:xfrm>
          <a:prstGeom prst="line">
            <a:avLst/>
          </a:prstGeom>
          <a:ln w="34925">
            <a:solidFill>
              <a:srgbClr val="00206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1582738" y="4494213"/>
            <a:ext cx="7937" cy="228600"/>
          </a:xfrm>
          <a:prstGeom prst="line">
            <a:avLst/>
          </a:prstGeom>
          <a:ln w="34925">
            <a:solidFill>
              <a:srgbClr val="00206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4462463" y="4475163"/>
            <a:ext cx="6350" cy="228600"/>
          </a:xfrm>
          <a:prstGeom prst="line">
            <a:avLst/>
          </a:prstGeom>
          <a:ln w="34925">
            <a:solidFill>
              <a:srgbClr val="00206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30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336925" y="390525"/>
            <a:ext cx="5267325" cy="1198563"/>
          </a:xfrm>
          <a:prstGeom prst="roundRect">
            <a:avLst/>
          </a:prstGeom>
          <a:solidFill>
            <a:srgbClr val="F4C2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на вимірювання </a:t>
            </a:r>
            <a:r>
              <a:rPr lang="uk-UA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читацької грамотності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5125" y="2319338"/>
            <a:ext cx="5791200" cy="1073150"/>
          </a:xfrm>
          <a:prstGeom prst="roundRect">
            <a:avLst/>
          </a:prstGeom>
          <a:solidFill>
            <a:srgbClr val="F9F6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Традиційні</a:t>
            </a:r>
          </a:p>
          <a:p>
            <a:pPr algn="ctr">
              <a:defRPr/>
            </a:pP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36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розуміння прочитаного</a:t>
            </a: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23038" y="2320925"/>
            <a:ext cx="5262562" cy="992188"/>
          </a:xfrm>
          <a:prstGeom prst="roundRect">
            <a:avLst/>
          </a:prstGeom>
          <a:solidFill>
            <a:srgbClr val="F9F6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Комплексні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5125" y="3413125"/>
            <a:ext cx="5791200" cy="1706563"/>
          </a:xfrm>
          <a:prstGeom prst="roundRect">
            <a:avLst/>
          </a:prstGeom>
          <a:solidFill>
            <a:srgbClr val="C198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Знайти інформацію</a:t>
            </a:r>
          </a:p>
          <a:p>
            <a:pPr marL="457200" indent="-457200">
              <a:buFont typeface="Wingdings" panose="05000000000000000000" pitchFamily="2" charset="2"/>
              <a:buChar char="Ø"/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 висновок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23038" y="3313113"/>
            <a:ext cx="5262562" cy="3249612"/>
          </a:xfrm>
          <a:prstGeom prst="roundRect">
            <a:avLst/>
          </a:prstGeom>
          <a:solidFill>
            <a:srgbClr val="C198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80963" indent="101600">
              <a:buFont typeface="Wingdings" panose="05000000000000000000" pitchFamily="2" charset="2"/>
              <a:buChar char="Ø"/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знайти </a:t>
            </a:r>
            <a:r>
              <a:rPr lang="uk-UA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спільне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або </a:t>
            </a:r>
            <a:r>
              <a:rPr lang="uk-UA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відмінне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між </a:t>
            </a:r>
            <a:r>
              <a:rPr lang="uk-UA" sz="3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декількома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текстами</a:t>
            </a:r>
          </a:p>
          <a:p>
            <a:pPr marL="80963" indent="101600">
              <a:buFont typeface="Wingdings" panose="05000000000000000000" pitchFamily="2" charset="2"/>
              <a:buChar char="Ø"/>
              <a:defRPr/>
            </a:pPr>
            <a:r>
              <a:rPr lang="uk-UA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підкріпити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певну </a:t>
            </a:r>
            <a:r>
              <a:rPr lang="uk-UA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інформацію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фактами з </a:t>
            </a:r>
            <a:r>
              <a:rPr lang="uk-UA" sz="3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кількох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текстів</a:t>
            </a:r>
            <a:endParaRPr lang="ru-RU" sz="3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>
            <a:endCxn id="8" idx="0"/>
          </p:cNvCxnSpPr>
          <p:nvPr/>
        </p:nvCxnSpPr>
        <p:spPr>
          <a:xfrm flipH="1">
            <a:off x="3260725" y="1598613"/>
            <a:ext cx="2306638" cy="720725"/>
          </a:xfrm>
          <a:prstGeom prst="straightConnector1">
            <a:avLst/>
          </a:prstGeom>
          <a:ln w="34925"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9" idx="0"/>
          </p:cNvCxnSpPr>
          <p:nvPr/>
        </p:nvCxnSpPr>
        <p:spPr>
          <a:xfrm>
            <a:off x="6523038" y="1598613"/>
            <a:ext cx="2630487" cy="722312"/>
          </a:xfrm>
          <a:prstGeom prst="straightConnector1">
            <a:avLst/>
          </a:prstGeom>
          <a:ln w="34925"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65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0" y="3848100"/>
            <a:ext cx="9042400" cy="2324100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solidFill>
                  <a:srgbClr val="0070C0"/>
                </a:solidFill>
              </a:rPr>
              <a:t>6 рівнів</a:t>
            </a:r>
            <a:r>
              <a:rPr lang="uk-UA" sz="3200" b="1" u="sng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uk-UA" sz="3200" b="1" u="sng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читацької </a:t>
            </a:r>
            <a:r>
              <a:rPr lang="uk-UA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грамотності: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1- найнижчий</a:t>
            </a:r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>
                <a:solidFill>
                  <a:srgbClr val="C00000"/>
                </a:solidFill>
              </a:rPr>
              <a:t>6 - найвищий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на вимірювання </a:t>
            </a:r>
            <a:r>
              <a:rPr lang="uk-UA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читацької </a:t>
            </a:r>
            <a:r>
              <a:rPr lang="uk-UA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грамотності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r>
              <a:rPr lang="uk-UA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переверіяється</a:t>
            </a:r>
            <a:endParaRPr lang="uk-UA" sz="32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/>
              <a:t>Здатність до пошуку нової інформації, інтерпретації тексту;</a:t>
            </a:r>
          </a:p>
          <a:p>
            <a:r>
              <a:rPr lang="uk-UA" dirty="0" smtClean="0"/>
              <a:t>Оцінювання змісту тексту;</a:t>
            </a:r>
          </a:p>
          <a:p>
            <a:r>
              <a:rPr lang="uk-UA" dirty="0" smtClean="0"/>
              <a:t>Здійснення висновків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6871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82563" y="919163"/>
          <a:ext cx="11790362" cy="5556249"/>
        </p:xfrm>
        <a:graphic>
          <a:graphicData uri="http://schemas.openxmlformats.org/drawingml/2006/table">
            <a:tbl>
              <a:tblPr/>
              <a:tblGrid>
                <a:gridCol w="5230812">
                  <a:extLst>
                    <a:ext uri="{9D8B030D-6E8A-4147-A177-3AD203B41FA5}"/>
                  </a:extLst>
                </a:gridCol>
                <a:gridCol w="2244725">
                  <a:extLst>
                    <a:ext uri="{9D8B030D-6E8A-4147-A177-3AD203B41FA5}"/>
                  </a:extLst>
                </a:gridCol>
                <a:gridCol w="2371725">
                  <a:extLst>
                    <a:ext uri="{9D8B030D-6E8A-4147-A177-3AD203B41FA5}"/>
                  </a:extLst>
                </a:gridCol>
                <a:gridCol w="1943100">
                  <a:extLst>
                    <a:ext uri="{9D8B030D-6E8A-4147-A177-3AD203B41FA5}"/>
                  </a:extLst>
                </a:gridCol>
              </a:tblGrid>
              <a:tr h="625539">
                <a:tc>
                  <a:txBody>
                    <a:bodyPr/>
                    <a:lstStyle>
                      <a:lvl1pPr marL="173038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173038" marR="0" lvl="0" indent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Твердження</a:t>
                      </a:r>
                      <a:endParaRPr kumimoji="0" lang="uk-UA" altLang="uk-UA" sz="3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6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98E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Гаффінгтон</a:t>
                      </a: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6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98E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Йоші Кубота</a:t>
                      </a: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6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98E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t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Мессьєр</a:t>
                      </a: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6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98E0"/>
                    </a:solidFill>
                  </a:tcPr>
                </a:tc>
                <a:extLst>
                  <a:ext uri="{0D108BD9-81ED-4DB2-BD59-A6C34878D82A}"/>
                </a:extLst>
              </a:tr>
              <a:tr h="1386030">
                <a:tc>
                  <a:txBody>
                    <a:bodyPr/>
                    <a:lstStyle>
                      <a:lvl1pPr marL="173038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173038" marR="0" lvl="0" indent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Запал до досліджень космосу зменшився</a:t>
                      </a:r>
                      <a:endParaRPr kumimoji="0" lang="uk-UA" altLang="uk-UA" sz="3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6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2C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67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E9F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894"/>
                    </a:solidFill>
                  </a:tcPr>
                </a:tc>
                <a:extLst>
                  <a:ext uri="{0D108BD9-81ED-4DB2-BD59-A6C34878D82A}"/>
                </a:extLst>
              </a:tr>
              <a:tr h="1578137">
                <a:tc>
                  <a:txBody>
                    <a:bodyPr/>
                    <a:lstStyle>
                      <a:lvl1pPr marL="173038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173038" marR="0" lvl="0" indent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 у дослідженні космосу протягом останніх років сповільнився</a:t>
                      </a:r>
                      <a:endParaRPr kumimoji="0" lang="uk-UA" altLang="uk-UA" sz="3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6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2C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67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E9F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894"/>
                    </a:solidFill>
                  </a:tcPr>
                </a:tc>
                <a:extLst>
                  <a:ext uri="{0D108BD9-81ED-4DB2-BD59-A6C34878D82A}"/>
                </a:extLst>
              </a:tr>
              <a:tr h="1966543">
                <a:tc>
                  <a:txBody>
                    <a:bodyPr/>
                    <a:lstStyle>
                      <a:lvl1pPr marL="173038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173038" marR="0" lvl="0" indent="0" algn="l" defTabSz="457200" rtl="0" eaLnBrk="1" fontAlgn="t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uk-UA" sz="3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Як людські, так і машинні польоти мають величезне значення для програм дослідження космосу</a:t>
                      </a:r>
                      <a:endParaRPr kumimoji="0" lang="uk-UA" altLang="uk-UA" sz="3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8580" marR="68580" marT="9526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2C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67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DE9F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0F496F"/>
                          </a:solidFill>
                          <a:latin typeface="Century Gothic" panose="020B0502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alt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F894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7" name="Заголовок 3"/>
          <p:cNvSpPr txBox="1">
            <a:spLocks/>
          </p:cNvSpPr>
          <p:nvPr/>
        </p:nvSpPr>
        <p:spPr>
          <a:xfrm>
            <a:off x="1281113" y="193675"/>
            <a:ext cx="9985375" cy="538163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ln w="3175" cmpd="sng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на основі </a:t>
            </a:r>
            <a:r>
              <a:rPr lang="uk-UA" sz="1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множинних</a:t>
            </a:r>
            <a:r>
              <a:rPr lang="uk-UA" sz="1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текстів</a:t>
            </a:r>
            <a:r>
              <a:rPr lang="ru-RU" sz="1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78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/>
          <p:cNvSpPr txBox="1">
            <a:spLocks/>
          </p:cNvSpPr>
          <p:nvPr/>
        </p:nvSpPr>
        <p:spPr>
          <a:xfrm>
            <a:off x="1376363" y="0"/>
            <a:ext cx="9985375" cy="538163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ln w="3175" cmpd="sng">
                  <a:noFill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 завдання з математики</a:t>
            </a:r>
            <a:endParaRPr lang="ru-RU" sz="1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7" name="Прямоугольник 2"/>
          <p:cNvSpPr>
            <a:spLocks noChangeArrowheads="1"/>
          </p:cNvSpPr>
          <p:nvPr/>
        </p:nvSpPr>
        <p:spPr bwMode="auto">
          <a:xfrm>
            <a:off x="300038" y="925513"/>
            <a:ext cx="55594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uk-UA" altLang="uk-UA" sz="32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Зважаючи на масштаб карти, визначте приблизну </a:t>
            </a:r>
            <a:r>
              <a:rPr lang="uk-UA" altLang="uk-UA" sz="32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площу </a:t>
            </a:r>
            <a:r>
              <a:rPr lang="uk-UA" altLang="uk-UA" sz="32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Антарктиди.</a:t>
            </a:r>
          </a:p>
        </p:txBody>
      </p:sp>
      <p:sp>
        <p:nvSpPr>
          <p:cNvPr id="13318" name="Прямоугольник 12"/>
          <p:cNvSpPr>
            <a:spLocks noChangeArrowheads="1"/>
          </p:cNvSpPr>
          <p:nvPr/>
        </p:nvSpPr>
        <p:spPr bwMode="auto">
          <a:xfrm>
            <a:off x="6208713" y="931863"/>
            <a:ext cx="5559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/>
            <a:r>
              <a:rPr lang="uk-UA" altLang="uk-UA" sz="36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Розв'язання</a:t>
            </a:r>
          </a:p>
        </p:txBody>
      </p:sp>
      <p:pic>
        <p:nvPicPr>
          <p:cNvPr id="13320" name="Picture 8" descr="C:\Users\office\Desktop\Рисунок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8" y="2453422"/>
            <a:ext cx="5010150" cy="431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C:\Users\office\Desktop\Рисунок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1175" y="1577975"/>
            <a:ext cx="4906963" cy="512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98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774700" y="2108200"/>
            <a:ext cx="11264900" cy="4378325"/>
          </a:xfrm>
          <a:extLst/>
        </p:spPr>
        <p:txBody>
          <a:bodyPr rtlCol="0">
            <a:noAutofit/>
          </a:bodyPr>
          <a:lstStyle/>
          <a:p>
            <a:pPr eaLnBrk="1" hangingPunct="1"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Ставлення учнів до навчання, їхні звички у школі та поза нею, 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</a:rPr>
              <a:t>атмосфера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в сім’ї.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Якість 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</a:rPr>
              <a:t>ресурсів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школи, громадський чи приватний контроль і фінансування школи, процес прийняття рішень, особливості відбору персоналу школи, пріоритетні сфери у навчальних програмах, доступність гуртків.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Структура і тип школи, кількість і розмір класів, мікроклімат в школі та класі, різні види діяльності, пов’язані з читанням у класі.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uk-UA" sz="2400" dirty="0">
                <a:solidFill>
                  <a:schemeClr val="tx2">
                    <a:lumMod val="75000"/>
                  </a:schemeClr>
                </a:solidFill>
              </a:rPr>
              <a:t>Особливості процесу навчання читанню, включаючи інтерес учнів, їхню вмотивованість, активність у класі.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315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873125"/>
            <a:ext cx="8475663" cy="1463675"/>
          </a:xfrm>
          <a:extLst/>
        </p:spPr>
        <p:txBody>
          <a:bodyPr rtlCol="0">
            <a:normAutofit fontScale="5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uk-UA" altLang="cs-CZ" sz="40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sz="5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Опитування для учнів та адміністрації 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sz="5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навчальних закладів</a:t>
            </a:r>
            <a:endParaRPr lang="cs-CZ" altLang="cs-CZ" sz="5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13316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2273300" y="698500"/>
            <a:ext cx="8047567" cy="1905000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cs-CZ" altLang="uk-UA" dirty="0" smtClean="0"/>
              <a:t>PISA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0070C0"/>
                </a:solidFill>
              </a:rPr>
              <a:t>Опитувальник про освітній вибір (10 хв.);</a:t>
            </a:r>
          </a:p>
          <a:p>
            <a:r>
              <a:rPr lang="uk-UA" sz="3200" b="1" dirty="0" smtClean="0">
                <a:solidFill>
                  <a:srgbClr val="0070C0"/>
                </a:solidFill>
              </a:rPr>
              <a:t>Опитувальник про володіння ІКТ (10 хв.);</a:t>
            </a:r>
          </a:p>
          <a:p>
            <a:r>
              <a:rPr lang="uk-UA" sz="3200" b="1" dirty="0" smtClean="0">
                <a:solidFill>
                  <a:srgbClr val="0070C0"/>
                </a:solidFill>
              </a:rPr>
              <a:t>Опитувальник благополуччя (15 хв.);</a:t>
            </a:r>
          </a:p>
          <a:p>
            <a:r>
              <a:rPr lang="uk-UA" sz="3200" b="1" dirty="0" smtClean="0">
                <a:solidFill>
                  <a:srgbClr val="0070C0"/>
                </a:solidFill>
              </a:rPr>
              <a:t>Опитувальник для батьків;</a:t>
            </a:r>
          </a:p>
          <a:p>
            <a:r>
              <a:rPr lang="uk-UA" sz="3200" b="1" dirty="0" smtClean="0">
                <a:solidFill>
                  <a:srgbClr val="0070C0"/>
                </a:solidFill>
              </a:rPr>
              <a:t>Опитувальник для вчителів.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uk-UA" dirty="0" smtClean="0"/>
              <a:t>Додаткові опитувальники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399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411288" y="2649538"/>
            <a:ext cx="8788400" cy="3948112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cs-CZ" sz="2600" dirty="0">
                <a:solidFill>
                  <a:schemeClr val="tx2">
                    <a:lumMod val="75000"/>
                  </a:schemeClr>
                </a:solidFill>
              </a:rPr>
              <a:t>Репрезентативність</a:t>
            </a:r>
            <a:endParaRPr lang="cs-CZ" altLang="cs-CZ" sz="2600" dirty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cs-CZ" sz="2600" dirty="0">
                <a:solidFill>
                  <a:schemeClr val="tx2">
                    <a:lumMod val="75000"/>
                  </a:schemeClr>
                </a:solidFill>
              </a:rPr>
              <a:t> Стратифікація </a:t>
            </a:r>
            <a:r>
              <a:rPr lang="cs-CZ" altLang="cs-CZ" sz="2600" dirty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uk-UA" altLang="cs-CZ" sz="2600" dirty="0">
                <a:solidFill>
                  <a:schemeClr val="tx2">
                    <a:lumMod val="75000"/>
                  </a:schemeClr>
                </a:solidFill>
              </a:rPr>
              <a:t>експліцитні</a:t>
            </a:r>
            <a:r>
              <a:rPr lang="cs-CZ" altLang="cs-CZ" sz="26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uk-UA" altLang="cs-CZ" sz="2600" dirty="0">
                <a:solidFill>
                  <a:schemeClr val="tx2">
                    <a:lumMod val="75000"/>
                  </a:schemeClr>
                </a:solidFill>
              </a:rPr>
              <a:t>імпліцитні</a:t>
            </a:r>
            <a:endParaRPr lang="cs-CZ" altLang="cs-CZ" sz="2600" dirty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cs-CZ" sz="2600" dirty="0">
                <a:solidFill>
                  <a:schemeClr val="tx2">
                    <a:lumMod val="75000"/>
                  </a:schemeClr>
                </a:solidFill>
              </a:rPr>
              <a:t> Типи шкіл, класи, регіони, спеціальності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cs-CZ" sz="2600" dirty="0">
                <a:solidFill>
                  <a:schemeClr val="tx2">
                    <a:lumMod val="75000"/>
                  </a:schemeClr>
                </a:solidFill>
              </a:rPr>
              <a:t> Державні</a:t>
            </a:r>
            <a:r>
              <a:rPr lang="cs-CZ" altLang="cs-CZ" sz="2600" dirty="0">
                <a:solidFill>
                  <a:schemeClr val="tx2">
                    <a:lumMod val="75000"/>
                  </a:schemeClr>
                </a:solidFill>
              </a:rPr>
              <a:t> / </a:t>
            </a:r>
            <a:r>
              <a:rPr lang="uk-UA" altLang="cs-CZ" sz="2600" dirty="0">
                <a:solidFill>
                  <a:schemeClr val="tx2">
                    <a:lumMod val="75000"/>
                  </a:schemeClr>
                </a:solidFill>
              </a:rPr>
              <a:t>приватні</a:t>
            </a:r>
            <a:r>
              <a:rPr lang="cs-CZ" altLang="cs-CZ" sz="26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>
                <a:solidFill>
                  <a:schemeClr val="tx2">
                    <a:lumMod val="75000"/>
                  </a:schemeClr>
                </a:solidFill>
              </a:rPr>
              <a:t> Визначена кількість учнів</a:t>
            </a:r>
          </a:p>
          <a:p>
            <a:pPr marL="0" lvl="1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2"/>
              </a:buClr>
              <a:buFont typeface="Wingdings 3" charset="2"/>
              <a:buNone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3000 </a:t>
            </a:r>
            <a:r>
              <a:rPr lang="uk-UA" altLang="uk-UA" sz="2600" dirty="0">
                <a:solidFill>
                  <a:schemeClr val="tx2">
                    <a:lumMod val="75000"/>
                  </a:schemeClr>
                </a:solidFill>
              </a:rPr>
              <a:t>– пілотний етап</a:t>
            </a:r>
          </a:p>
          <a:p>
            <a:pPr marL="0" lvl="1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2"/>
              </a:buClr>
              <a:buFont typeface="Wingdings 3" charset="2"/>
              <a:buNone/>
              <a:defRPr/>
            </a:pPr>
            <a:r>
              <a:rPr lang="uk-UA" altLang="uk-UA" sz="2600" dirty="0">
                <a:solidFill>
                  <a:schemeClr val="tx2">
                    <a:lumMod val="75000"/>
                  </a:schemeClr>
                </a:solidFill>
              </a:rPr>
              <a:t>5000 – основний етап</a:t>
            </a:r>
            <a:endParaRPr lang="cs-CZ" altLang="uk-UA" sz="26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cs-CZ" altLang="uk-UA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defRPr/>
            </a:pPr>
            <a:endParaRPr lang="en-US" altLang="uk-UA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555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873125"/>
            <a:ext cx="8208963" cy="827088"/>
          </a:xfrm>
          <a:extLst/>
        </p:spPr>
        <p:txBody>
          <a:bodyPr rtlCol="0">
            <a:normAutofit fontScale="850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uk-UA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Вимоги до вибірки дослідження</a:t>
            </a:r>
            <a:endParaRPr lang="cs-CZ" altLang="uk-UA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sz="3000" dirty="0">
              <a:solidFill>
                <a:schemeClr val="accent6"/>
              </a:solidFill>
            </a:endParaRPr>
          </a:p>
        </p:txBody>
      </p:sp>
      <p:sp>
        <p:nvSpPr>
          <p:cNvPr id="23556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1689100" y="260351"/>
            <a:ext cx="8631767" cy="1873249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cs-CZ" altLang="uk-UA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371601" y="2006600"/>
            <a:ext cx="8756900" cy="4178300"/>
          </a:xfrm>
          <a:extLst/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>
                <a:solidFill>
                  <a:schemeClr val="tx2">
                    <a:lumMod val="75000"/>
                  </a:schemeClr>
                </a:solidFill>
              </a:rPr>
              <a:t>Україна бере участь у дослідженні </a:t>
            </a:r>
            <a:r>
              <a:rPr lang="uk-UA" altLang="uk-UA" sz="3100" dirty="0" smtClean="0">
                <a:solidFill>
                  <a:schemeClr val="tx2">
                    <a:lumMod val="75000"/>
                  </a:schemeClr>
                </a:solidFill>
              </a:rPr>
              <a:t>вперше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 smtClean="0">
                <a:solidFill>
                  <a:schemeClr val="tx2">
                    <a:lumMod val="75000"/>
                  </a:schemeClr>
                </a:solidFill>
              </a:rPr>
              <a:t>Паперове дослідження</a:t>
            </a:r>
            <a:endParaRPr lang="uk-UA" altLang="uk-UA" sz="3100" dirty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 smtClean="0">
                <a:solidFill>
                  <a:schemeClr val="tx2">
                    <a:lumMod val="75000"/>
                  </a:schemeClr>
                </a:solidFill>
              </a:rPr>
              <a:t>Провідна </a:t>
            </a:r>
            <a:r>
              <a:rPr lang="uk-UA" altLang="uk-UA" sz="3100" dirty="0">
                <a:solidFill>
                  <a:schemeClr val="tx2">
                    <a:lumMod val="75000"/>
                  </a:schemeClr>
                </a:solidFill>
              </a:rPr>
              <a:t>галузь – читацька грамотність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>
                <a:solidFill>
                  <a:schemeClr val="tx2">
                    <a:lumMod val="75000"/>
                  </a:schemeClr>
                </a:solidFill>
              </a:rPr>
              <a:t>Тестування буде проводитися двома мовами: українською та російською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>
                <a:solidFill>
                  <a:schemeClr val="tx2">
                    <a:lumMod val="75000"/>
                  </a:schemeClr>
                </a:solidFill>
              </a:rPr>
              <a:t>Дослідження вибіркового характеру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>
                <a:solidFill>
                  <a:schemeClr val="tx2">
                    <a:lumMod val="75000"/>
                  </a:schemeClr>
                </a:solidFill>
              </a:rPr>
              <a:t>Під час дослідження збираються дані про особу учня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>
                <a:solidFill>
                  <a:schemeClr val="tx2">
                    <a:lumMod val="75000"/>
                  </a:schemeClr>
                </a:solidFill>
              </a:rPr>
              <a:t>Дослідження не зосереджується на предметній галузі</a:t>
            </a:r>
            <a:r>
              <a:rPr lang="cs-CZ" altLang="uk-UA" sz="2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/>
            </a:r>
            <a:br>
              <a:rPr lang="cs-CZ" altLang="uk-UA" sz="2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endParaRPr lang="en-US" altLang="uk-UA" sz="29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1267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63750" y="836613"/>
            <a:ext cx="8705850" cy="719137"/>
          </a:xfrm>
          <a:extLst/>
        </p:spPr>
        <p:txBody>
          <a:bodyPr rtlCol="0">
            <a:normAutofit fontScale="3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uk-UA" altLang="cs-CZ" sz="40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Специфіка </a:t>
            </a:r>
            <a:r>
              <a:rPr lang="en-US" altLang="cs-CZ" sz="8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PISA-</a:t>
            </a:r>
            <a:r>
              <a:rPr lang="uk-UA" altLang="cs-CZ" sz="8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2018 (</a:t>
            </a:r>
            <a:r>
              <a:rPr lang="uk-UA" altLang="cs-CZ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Україна)</a:t>
            </a:r>
            <a:endParaRPr lang="cs-CZ" altLang="uk-UA" sz="80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sz="8000" dirty="0" smtClean="0"/>
          </a:p>
        </p:txBody>
      </p:sp>
      <p:sp>
        <p:nvSpPr>
          <p:cNvPr id="11268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119967" y="260351"/>
            <a:ext cx="7200900" cy="1390649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cs-CZ" altLang="uk-UA" dirty="0" smtClean="0"/>
              <a:t>PISA</a:t>
            </a:r>
          </a:p>
        </p:txBody>
      </p:sp>
      <p:pic>
        <p:nvPicPr>
          <p:cNvPr id="2050" name="Picture 2" descr="http://pisa.testportal.gov.ua/wp-content/uploads/2016/10/pi2-300x19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304800"/>
            <a:ext cx="2857500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800" dirty="0" smtClean="0">
                <a:solidFill>
                  <a:srgbClr val="0070C0"/>
                </a:solidFill>
              </a:rPr>
              <a:t>Списки шкіл, учнів, які будуть брати участь у дослідженні ніде публікувати </a:t>
            </a:r>
          </a:p>
          <a:p>
            <a:pPr marL="0" indent="0" algn="ctr">
              <a:buNone/>
            </a:pPr>
            <a:r>
              <a:rPr lang="uk-UA" sz="5400" b="1" dirty="0" smtClean="0">
                <a:solidFill>
                  <a:srgbClr val="FF0000"/>
                </a:solidFill>
              </a:rPr>
              <a:t>НЕ МОЖНА!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139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89000" y="774700"/>
            <a:ext cx="9258300" cy="30099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PISA – </a:t>
            </a:r>
            <a:r>
              <a:rPr lang="ru-RU" dirty="0" err="1" smtClean="0">
                <a:solidFill>
                  <a:srgbClr val="0070C0"/>
                </a:solidFill>
              </a:rPr>
              <a:t>Програма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міжнародного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оцінювання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учнів</a:t>
            </a:r>
            <a:r>
              <a:rPr lang="ru-RU" dirty="0" smtClean="0">
                <a:solidFill>
                  <a:srgbClr val="0070C0"/>
                </a:solidFill>
              </a:rPr>
              <a:t> (</a:t>
            </a:r>
            <a:r>
              <a:rPr lang="en-US" dirty="0" err="1" smtClean="0">
                <a:solidFill>
                  <a:srgbClr val="0070C0"/>
                </a:solidFill>
              </a:rPr>
              <a:t>Programm</a:t>
            </a:r>
            <a:r>
              <a:rPr lang="en-US" dirty="0" smtClean="0">
                <a:solidFill>
                  <a:srgbClr val="0070C0"/>
                </a:solidFill>
              </a:rPr>
              <a:t> for International Student Assessment)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171" name="Текст 4"/>
          <p:cNvSpPr>
            <a:spLocks noGrp="1"/>
          </p:cNvSpPr>
          <p:nvPr>
            <p:ph type="body" idx="4294967295"/>
          </p:nvPr>
        </p:nvSpPr>
        <p:spPr>
          <a:xfrm>
            <a:off x="787401" y="3987800"/>
            <a:ext cx="11404600" cy="2259013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eaLnBrk="1" hangingPunct="1"/>
            <a:r>
              <a:rPr lang="uk-UA" alt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 </a:t>
            </a:r>
            <a:r>
              <a:rPr lang="en-US" alt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PISA</a:t>
            </a:r>
            <a:r>
              <a:rPr lang="uk-UA" altLang="uk-UA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uk-UA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оцінювання рівня володіння </a:t>
            </a:r>
            <a:r>
              <a:rPr lang="uk-UA" alt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15-річними </a:t>
            </a:r>
            <a:r>
              <a:rPr lang="uk-UA" altLang="uk-UA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особами </a:t>
            </a:r>
            <a:r>
              <a:rPr lang="uk-UA" alt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компетентностями</a:t>
            </a:r>
            <a:r>
              <a:rPr lang="uk-UA" altLang="uk-UA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необхідними для повноцінної участі в житті суспільства, а також надання країнам даних для прийняття важливих </a:t>
            </a:r>
            <a:r>
              <a:rPr lang="uk-UA" alt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рішень</a:t>
            </a:r>
            <a:r>
              <a:rPr lang="uk-UA" altLang="uk-UA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 галузі освіти</a:t>
            </a:r>
          </a:p>
        </p:txBody>
      </p:sp>
    </p:spTree>
    <p:extLst>
      <p:ext uri="{BB962C8B-B14F-4D97-AF65-F5344CB8AC3E}">
        <p14:creationId xmlns:p14="http://schemas.microsoft.com/office/powerpoint/2010/main" val="30079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411940" y="1841501"/>
            <a:ext cx="10354236" cy="5016500"/>
          </a:xfrm>
          <a:extLst/>
        </p:spPr>
        <p:txBody>
          <a:bodyPr rtlCol="0">
            <a:normAutofit fontScale="70000" lnSpcReduction="20000"/>
          </a:bodyPr>
          <a:lstStyle/>
          <a:p>
            <a:pPr marL="3240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 smtClean="0">
                <a:solidFill>
                  <a:schemeClr val="tx2">
                    <a:lumMod val="75000"/>
                  </a:schemeClr>
                </a:solidFill>
              </a:rPr>
              <a:t>Міністерство освіти та науки України</a:t>
            </a:r>
          </a:p>
          <a:p>
            <a:pPr marL="3240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 smtClean="0">
                <a:solidFill>
                  <a:schemeClr val="tx2">
                    <a:lumMod val="75000"/>
                  </a:schemeClr>
                </a:solidFill>
              </a:rPr>
              <a:t>Український центр оцінювання якості освіти</a:t>
            </a:r>
          </a:p>
          <a:p>
            <a:pPr marL="724050" lvl="1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900" dirty="0" smtClean="0">
                <a:solidFill>
                  <a:schemeClr val="tx2">
                    <a:lumMod val="75000"/>
                  </a:schemeClr>
                </a:solidFill>
              </a:rPr>
              <a:t>Національний координатор дослідження</a:t>
            </a:r>
          </a:p>
          <a:p>
            <a:pPr marL="324000" lvl="1" indent="-342900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tx2"/>
              </a:buClr>
              <a:buFont typeface="Wingdings" panose="05000000000000000000" pitchFamily="2" charset="2"/>
              <a:buChar char="Ø"/>
              <a:defRPr/>
            </a:pPr>
            <a:r>
              <a:rPr lang="uk-UA" altLang="uk-UA" sz="2900" dirty="0" smtClean="0">
                <a:solidFill>
                  <a:schemeClr val="tx2">
                    <a:lumMod val="75000"/>
                  </a:schemeClr>
                </a:solidFill>
              </a:rPr>
              <a:t>Регіональні </a:t>
            </a:r>
            <a:r>
              <a:rPr lang="uk-UA" altLang="uk-UA" sz="2900" dirty="0">
                <a:solidFill>
                  <a:schemeClr val="tx2">
                    <a:lumMod val="75000"/>
                  </a:schemeClr>
                </a:solidFill>
              </a:rPr>
              <a:t>центри оцінювання якості </a:t>
            </a:r>
            <a:r>
              <a:rPr lang="uk-UA" altLang="uk-UA" sz="2900" dirty="0" smtClean="0">
                <a:solidFill>
                  <a:schemeClr val="tx2">
                    <a:lumMod val="75000"/>
                  </a:schemeClr>
                </a:solidFill>
              </a:rPr>
              <a:t>освіти</a:t>
            </a:r>
            <a:endParaRPr lang="uk-UA" altLang="uk-UA" sz="31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240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 smtClean="0">
                <a:solidFill>
                  <a:schemeClr val="tx2">
                    <a:lumMod val="75000"/>
                  </a:schemeClr>
                </a:solidFill>
              </a:rPr>
              <a:t>Інститут освітньої аналітики</a:t>
            </a:r>
          </a:p>
          <a:p>
            <a:pPr marL="3240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 smtClean="0">
                <a:solidFill>
                  <a:schemeClr val="tx2">
                    <a:lumMod val="75000"/>
                  </a:schemeClr>
                </a:solidFill>
              </a:rPr>
              <a:t>Регіональні координатори дослідження</a:t>
            </a:r>
          </a:p>
          <a:p>
            <a:pPr marL="3240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 smtClean="0">
                <a:solidFill>
                  <a:schemeClr val="tx2">
                    <a:lumMod val="75000"/>
                  </a:schemeClr>
                </a:solidFill>
              </a:rPr>
              <a:t>Координатори дослідження на рівні міста/району області</a:t>
            </a:r>
          </a:p>
          <a:p>
            <a:pPr marL="324000" eaLnBrk="1" fontAlgn="auto" hangingPunct="1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100" dirty="0" smtClean="0">
                <a:solidFill>
                  <a:schemeClr val="tx2">
                    <a:lumMod val="75000"/>
                  </a:schemeClr>
                </a:solidFill>
              </a:rPr>
              <a:t>Відповідальні за проведення дослідження в навчальних закладах</a:t>
            </a:r>
            <a:endParaRPr lang="cs-CZ" altLang="uk-UA" sz="31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cs-CZ" altLang="uk-UA" sz="2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/>
            </a:r>
            <a:br>
              <a:rPr lang="cs-CZ" altLang="uk-UA" sz="29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endParaRPr lang="en-US" altLang="uk-UA" sz="29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219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873125"/>
            <a:ext cx="8208963" cy="1187450"/>
          </a:xfrm>
          <a:extLst/>
        </p:spPr>
        <p:txBody>
          <a:bodyPr rtlCol="0"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sz="5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Відповідальність за дослідження в Україні</a:t>
            </a:r>
            <a:endParaRPr lang="cs-CZ" altLang="uk-UA" sz="5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9220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119967" y="260351"/>
            <a:ext cx="7200900" cy="1949449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cs-CZ" altLang="uk-UA" smtClean="0"/>
              <a:t>PISA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438275" y="1562101"/>
            <a:ext cx="9467850" cy="4908550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Здійснено переклад та  адаптування тестових </a:t>
            </a:r>
            <a:r>
              <a:rPr lang="uk-UA" altLang="uk-UA" sz="2600" dirty="0">
                <a:solidFill>
                  <a:schemeClr val="tx2">
                    <a:lumMod val="75000"/>
                  </a:schemeClr>
                </a:solidFill>
              </a:rPr>
              <a:t>завдань та </a:t>
            </a: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анкетувань дослідження українською мовою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Відбувається узгодження поданих матеріалів з міжнародними партнерами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Підготовлено рамкові документи з читання й анкетувань та документ, який визначає загальний зміст та структуру дослідження різних форматів</a:t>
            </a:r>
            <a:endParaRPr lang="uk-UA" altLang="uk-UA" sz="2600" dirty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Розпочалася підготовка матеріалів для адміністрування дослідження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Підготовлено переклад деякої частини опублікованих тестових завдань попередніх років</a:t>
            </a:r>
            <a:endParaRPr lang="en-US" altLang="uk-UA" sz="2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363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873125"/>
            <a:ext cx="8208963" cy="863600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Підготовка матеріалів </a:t>
            </a:r>
            <a:endParaRPr lang="cs-CZ" altLang="uk-UA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1536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119967" y="260351"/>
            <a:ext cx="7200900" cy="1416049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cs-CZ" altLang="uk-UA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412875" y="2273299"/>
            <a:ext cx="9467850" cy="3479801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Розроблено сайт дослідження в Україні </a:t>
            </a:r>
            <a:r>
              <a:rPr lang="en-GB" altLang="uk-UA" sz="4000" dirty="0">
                <a:solidFill>
                  <a:srgbClr val="FF0000"/>
                </a:solidFill>
              </a:rPr>
              <a:t>http://pisa.testportal.gov.ua/</a:t>
            </a:r>
            <a:endParaRPr lang="uk-UA" altLang="uk-UA" sz="4000" dirty="0">
              <a:solidFill>
                <a:srgbClr val="FF000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Підготовлено публікації про специфіку дослідження (</a:t>
            </a:r>
            <a:r>
              <a:rPr lang="en-GB" altLang="uk-UA" sz="2600" dirty="0">
                <a:solidFill>
                  <a:schemeClr val="tx2">
                    <a:lumMod val="75000"/>
                  </a:schemeClr>
                </a:solidFill>
              </a:rPr>
              <a:t>http://</a:t>
            </a:r>
            <a:r>
              <a:rPr lang="en-GB" altLang="uk-UA" sz="2600" dirty="0" smtClean="0">
                <a:solidFill>
                  <a:schemeClr val="tx2">
                    <a:lumMod val="75000"/>
                  </a:schemeClr>
                </a:solidFill>
              </a:rPr>
              <a:t>pisa.testportal.gov.ua/pub</a:t>
            </a: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Підготовлено текст інформаційного буклету дослідження</a:t>
            </a:r>
            <a:endParaRPr lang="uk-UA" altLang="uk-UA" sz="2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363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873125"/>
            <a:ext cx="8208963" cy="863600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Інформування</a:t>
            </a:r>
            <a:endParaRPr lang="cs-CZ" altLang="uk-UA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1536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119967" y="260351"/>
            <a:ext cx="7200900" cy="1771649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cs-CZ" altLang="uk-UA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1747" name="Текст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1748" name="Текст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endParaRPr lang="ru-RU" altLang="ru-RU" smtClean="0"/>
          </a:p>
        </p:txBody>
      </p:sp>
      <p:pic>
        <p:nvPicPr>
          <p:cNvPr id="31749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6" t="9743" r="14999" b="16727"/>
          <a:stretch>
            <a:fillRect/>
          </a:stretch>
        </p:blipFill>
        <p:spPr bwMode="auto">
          <a:xfrm>
            <a:off x="0" y="0"/>
            <a:ext cx="12145963" cy="671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Текст 1"/>
          <p:cNvSpPr>
            <a:spLocks noGrp="1"/>
          </p:cNvSpPr>
          <p:nvPr>
            <p:ph type="body" sz="quarter" idx="10"/>
          </p:nvPr>
        </p:nvSpPr>
        <p:spPr>
          <a:xfrm>
            <a:off x="163513" y="0"/>
            <a:ext cx="12028487" cy="6858000"/>
          </a:xfrm>
          <a:solidFill>
            <a:schemeClr val="bg1"/>
          </a:solidFill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1" name="Текст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2772" name="Текст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endParaRPr lang="ru-RU" altLang="ru-RU" smtClean="0"/>
          </a:p>
        </p:txBody>
      </p:sp>
      <p:pic>
        <p:nvPicPr>
          <p:cNvPr id="32773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9" t="8862" r="22311" b="10194"/>
          <a:stretch>
            <a:fillRect/>
          </a:stretch>
        </p:blipFill>
        <p:spPr bwMode="auto">
          <a:xfrm>
            <a:off x="1762125" y="-53975"/>
            <a:ext cx="85582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2501900" y="1916113"/>
            <a:ext cx="8455025" cy="2697162"/>
          </a:xfrm>
          <a:solidFill>
            <a:srgbClr val="FFC000"/>
          </a:solidFill>
          <a:extLst/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altLang="cs-CZ" sz="4400" dirty="0" smtClean="0">
                <a:solidFill>
                  <a:srgbClr val="0070C0"/>
                </a:solidFill>
              </a:rPr>
              <a:t>Програма дій на 2017 рік</a:t>
            </a:r>
            <a:r>
              <a:rPr lang="uk-UA" altLang="cs-CZ" sz="4400" dirty="0">
                <a:solidFill>
                  <a:srgbClr val="0070C0"/>
                </a:solidFill>
              </a:rPr>
              <a:t/>
            </a:r>
            <a:br>
              <a:rPr lang="uk-UA" altLang="cs-CZ" sz="4400" dirty="0">
                <a:solidFill>
                  <a:srgbClr val="0070C0"/>
                </a:solidFill>
              </a:rPr>
            </a:br>
            <a:r>
              <a:rPr lang="uk-UA" altLang="uk-UA" sz="4400" dirty="0">
                <a:solidFill>
                  <a:srgbClr val="0070C0"/>
                </a:solidFill>
              </a:rPr>
              <a:t>(підготовка </a:t>
            </a:r>
            <a:r>
              <a:rPr lang="uk-UA" altLang="uk-UA" sz="4400" dirty="0" smtClean="0">
                <a:solidFill>
                  <a:srgbClr val="0070C0"/>
                </a:solidFill>
              </a:rPr>
              <a:t>й проведення </a:t>
            </a:r>
            <a:br>
              <a:rPr lang="uk-UA" altLang="uk-UA" sz="4400" dirty="0" smtClean="0">
                <a:solidFill>
                  <a:srgbClr val="0070C0"/>
                </a:solidFill>
              </a:rPr>
            </a:br>
            <a:r>
              <a:rPr lang="uk-UA" altLang="uk-UA" sz="4400" dirty="0" smtClean="0">
                <a:solidFill>
                  <a:srgbClr val="0070C0"/>
                </a:solidFill>
              </a:rPr>
              <a:t>пілотного </a:t>
            </a:r>
            <a:r>
              <a:rPr lang="uk-UA" altLang="uk-UA" sz="4400" dirty="0">
                <a:solidFill>
                  <a:srgbClr val="0070C0"/>
                </a:solidFill>
              </a:rPr>
              <a:t>етапу)</a:t>
            </a:r>
            <a:r>
              <a:rPr lang="cs-CZ" altLang="uk-UA" dirty="0">
                <a:solidFill>
                  <a:srgbClr val="0070C0"/>
                </a:solidFill>
              </a:rPr>
              <a:t/>
            </a:r>
            <a:br>
              <a:rPr lang="cs-CZ" altLang="uk-UA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438275" y="1905000"/>
            <a:ext cx="10340975" cy="4565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uk-UA" altLang="uk-UA" sz="2600" dirty="0" smtClean="0">
                <a:solidFill>
                  <a:srgbClr val="FF0000"/>
                </a:solidFill>
              </a:rPr>
              <a:t>Взаємодія із навчальними закладами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uk-UA" altLang="uk-UA" sz="2600" dirty="0" smtClean="0">
                <a:solidFill>
                  <a:srgbClr val="FF0000"/>
                </a:solidFill>
              </a:rPr>
              <a:t>Організація та проведення дослідження у навчальних закладах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uk-UA" altLang="uk-UA" sz="2400" dirty="0" smtClean="0">
                <a:solidFill>
                  <a:srgbClr val="FF0000"/>
                </a:solidFill>
              </a:rPr>
              <a:t>Транспортування матеріалів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uk-UA" altLang="uk-UA" sz="2400" dirty="0" smtClean="0">
                <a:solidFill>
                  <a:srgbClr val="FF0000"/>
                </a:solidFill>
              </a:rPr>
              <a:t>Виконання функцій адміністратора дослідження (інструктування учнів, заповнення відповідних форм участі)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uk-UA" altLang="uk-UA" sz="2400" dirty="0" smtClean="0">
                <a:solidFill>
                  <a:srgbClr val="FF0000"/>
                </a:solidFill>
              </a:rPr>
              <a:t>Забезпечення об</a:t>
            </a:r>
            <a:r>
              <a:rPr lang="en-US" altLang="uk-UA" sz="2400" dirty="0" smtClean="0">
                <a:solidFill>
                  <a:srgbClr val="FF0000"/>
                </a:solidFill>
              </a:rPr>
              <a:t>’</a:t>
            </a:r>
            <a:r>
              <a:rPr lang="uk-UA" altLang="uk-UA" sz="2400" dirty="0" smtClean="0">
                <a:solidFill>
                  <a:srgbClr val="FF0000"/>
                </a:solidFill>
              </a:rPr>
              <a:t>єктивності та прозорості процедури збору даних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uk-UA" altLang="uk-UA" sz="2400" dirty="0" smtClean="0">
                <a:solidFill>
                  <a:srgbClr val="FF0000"/>
                </a:solidFill>
              </a:rPr>
              <a:t>Мотивування учнів до якісної участі у дослідженні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uk-UA" altLang="uk-UA" sz="2600" dirty="0" smtClean="0">
                <a:solidFill>
                  <a:srgbClr val="FF0000"/>
                </a:solidFill>
              </a:rPr>
              <a:t>Реалізація вимог дослідження щодо збору даних</a:t>
            </a:r>
          </a:p>
        </p:txBody>
      </p:sp>
      <p:sp>
        <p:nvSpPr>
          <p:cNvPr id="15363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873125"/>
            <a:ext cx="8208963" cy="863600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Адміністрування</a:t>
            </a:r>
            <a:endParaRPr lang="cs-CZ" altLang="uk-UA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1536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119967" y="260351"/>
            <a:ext cx="7200900" cy="1555749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cs-CZ" altLang="uk-UA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438275" y="2581275"/>
            <a:ext cx="9467850" cy="3565525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err="1" smtClean="0">
                <a:solidFill>
                  <a:schemeClr val="tx2">
                    <a:lumMod val="75000"/>
                  </a:schemeClr>
                </a:solidFill>
              </a:rPr>
              <a:t>Фіналізація</a:t>
            </a: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 матеріалів дослідження: тестових зошитів та анкетувань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Переклад узгоджених матеріалів дослідження російською мовою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Адаптування інструктивних матеріалів, тексту промови для адміністрації школи</a:t>
            </a:r>
            <a:endParaRPr lang="uk-UA" altLang="uk-UA" sz="2600" dirty="0">
              <a:solidFill>
                <a:schemeClr val="tx2">
                  <a:lumMod val="75000"/>
                </a:schemeClr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err="1" smtClean="0">
                <a:solidFill>
                  <a:schemeClr val="tx2">
                    <a:lumMod val="75000"/>
                  </a:schemeClr>
                </a:solidFill>
              </a:rPr>
              <a:t>Фіналізація</a:t>
            </a: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 матеріалів для адміністрування дослідження</a:t>
            </a:r>
            <a:endParaRPr lang="en-US" altLang="uk-UA" sz="2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363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873125"/>
            <a:ext cx="8208963" cy="863600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Підготовка матеріалів </a:t>
            </a:r>
            <a:endParaRPr lang="cs-CZ" altLang="uk-UA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15364" name="Zástupný symbol pro text 3"/>
          <p:cNvSpPr>
            <a:spLocks noGrp="1"/>
          </p:cNvSpPr>
          <p:nvPr>
            <p:ph type="body" sz="quarter" idx="11"/>
          </p:nvPr>
        </p:nvSpPr>
        <p:spPr>
          <a:extLst/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cs-CZ" altLang="uk-UA" smtClean="0"/>
              <a:t>PISA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438275" y="2379663"/>
            <a:ext cx="10099675" cy="4343400"/>
          </a:xfrm>
          <a:extLst/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Переклад, літературне редагування, </a:t>
            </a:r>
            <a:r>
              <a:rPr lang="uk-UA" altLang="uk-UA" sz="2600" dirty="0" smtClean="0">
                <a:solidFill>
                  <a:srgbClr val="FF0000"/>
                </a:solidFill>
              </a:rPr>
              <a:t>узгодження</a:t>
            </a: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 та публікація україномовних прикладів тестових завдань попередніх років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Функціонування сайту дослідження в Україні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Розробка книги про зміст та завдання дослідження для освітян (зі значною кількістю прикладів завдань)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Написання статей та інформаційних повідомлень для преси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>
                <a:solidFill>
                  <a:srgbClr val="FF0000"/>
                </a:solidFill>
              </a:rPr>
              <a:t>Проведення навчальних семінарів з фахівцями-</a:t>
            </a:r>
            <a:r>
              <a:rPr lang="uk-UA" altLang="uk-UA" sz="2600" dirty="0" err="1">
                <a:solidFill>
                  <a:srgbClr val="FF0000"/>
                </a:solidFill>
              </a:rPr>
              <a:t>предметниками</a:t>
            </a:r>
            <a:r>
              <a:rPr lang="uk-UA" altLang="uk-UA" sz="2600" dirty="0">
                <a:solidFill>
                  <a:srgbClr val="FF0000"/>
                </a:solidFill>
              </a:rPr>
              <a:t> щодо підвищення </a:t>
            </a:r>
            <a:r>
              <a:rPr lang="uk-UA" altLang="uk-UA" sz="2600" dirty="0" err="1">
                <a:solidFill>
                  <a:srgbClr val="FF0000"/>
                </a:solidFill>
              </a:rPr>
              <a:t>компетентісної</a:t>
            </a:r>
            <a:r>
              <a:rPr lang="uk-UA" altLang="uk-UA" sz="2600" dirty="0">
                <a:solidFill>
                  <a:srgbClr val="FF0000"/>
                </a:solidFill>
              </a:rPr>
              <a:t> складової навчальних матеріалів на основі практик </a:t>
            </a:r>
            <a:r>
              <a:rPr lang="en-US" altLang="uk-UA" sz="2600" dirty="0">
                <a:solidFill>
                  <a:srgbClr val="FF0000"/>
                </a:solidFill>
              </a:rPr>
              <a:t>PISA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rgbClr val="FF0000"/>
                </a:solidFill>
              </a:rPr>
              <a:t>Функціонування </a:t>
            </a:r>
            <a:r>
              <a:rPr lang="uk-UA" altLang="uk-UA" sz="2600" dirty="0">
                <a:solidFill>
                  <a:srgbClr val="FF0000"/>
                </a:solidFill>
              </a:rPr>
              <a:t>блогу для обговорення завдань дослідження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rgbClr val="FF0000"/>
                </a:solidFill>
              </a:rPr>
              <a:t>Взаємодія з навчальними закладами: розповсюдження інформаційних матеріалів, проведення роботи на місцях</a:t>
            </a:r>
            <a:endParaRPr lang="uk-UA" altLang="uk-UA" sz="2600" dirty="0">
              <a:solidFill>
                <a:srgbClr val="FF0000"/>
              </a:solidFill>
            </a:endParaRPr>
          </a:p>
        </p:txBody>
      </p:sp>
      <p:sp>
        <p:nvSpPr>
          <p:cNvPr id="15363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873125"/>
            <a:ext cx="8208963" cy="863600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Інформування</a:t>
            </a:r>
            <a:endParaRPr lang="cs-CZ" altLang="uk-UA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15364" name="Zástupný symbol pro text 3"/>
          <p:cNvSpPr>
            <a:spLocks noGrp="1"/>
          </p:cNvSpPr>
          <p:nvPr>
            <p:ph type="body" sz="quarter" idx="11"/>
          </p:nvPr>
        </p:nvSpPr>
        <p:spPr>
          <a:extLst/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cs-CZ" altLang="uk-UA" smtClean="0"/>
              <a:t>PISA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425575" y="1955801"/>
            <a:ext cx="9467850" cy="4152900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200" dirty="0" smtClean="0">
                <a:solidFill>
                  <a:srgbClr val="FF0000"/>
                </a:solidFill>
              </a:rPr>
              <a:t>Збір даних про навчальні заклади України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200" dirty="0" smtClean="0">
                <a:solidFill>
                  <a:schemeClr val="tx2">
                    <a:lumMod val="75000"/>
                  </a:schemeClr>
                </a:solidFill>
              </a:rPr>
              <a:t>Передання даних про популяцію 15-річних українців міжнародним партнерам дослідження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200" dirty="0" smtClean="0">
                <a:solidFill>
                  <a:srgbClr val="FF0000"/>
                </a:solidFill>
              </a:rPr>
              <a:t>Робота з навчальними закладами, що попали до вибірки учасників дослідження: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200" dirty="0" smtClean="0">
                <a:solidFill>
                  <a:srgbClr val="FF0000"/>
                </a:solidFill>
              </a:rPr>
              <a:t>Узгодження участі навчального закладу у дослідженні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3200" dirty="0" smtClean="0">
                <a:solidFill>
                  <a:srgbClr val="FF0000"/>
                </a:solidFill>
              </a:rPr>
              <a:t>Отримання списків учнів з їхніми характеристиками</a:t>
            </a:r>
          </a:p>
          <a:p>
            <a:pPr marL="457200" lvl="1" indent="0" eaLnBrk="1" fontAlgn="auto" hangingPunct="1">
              <a:lnSpc>
                <a:spcPct val="80000"/>
              </a:lnSpc>
              <a:spcAft>
                <a:spcPts val="0"/>
              </a:spcAft>
              <a:buFont typeface="Wingdings 3" pitchFamily="18" charset="2"/>
              <a:buNone/>
              <a:defRPr/>
            </a:pPr>
            <a:endParaRPr lang="uk-UA" altLang="uk-UA" sz="3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363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873125"/>
            <a:ext cx="8208963" cy="863600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Вибірка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15364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119967" y="260351"/>
            <a:ext cx="7200900" cy="1187449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cs-CZ" altLang="uk-UA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695450" y="1485900"/>
            <a:ext cx="8837613" cy="3895725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3600" dirty="0" err="1">
                <a:solidFill>
                  <a:schemeClr val="tx2">
                    <a:lumMod val="75000"/>
                  </a:schemeClr>
                </a:solidFill>
              </a:rPr>
              <a:t>Чи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tx2">
                    <a:lumMod val="75000"/>
                  </a:schemeClr>
                </a:solidFill>
              </a:rPr>
              <a:t>володіють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 15-річні </a:t>
            </a:r>
            <a:r>
              <a:rPr lang="ru-RU" sz="3600" dirty="0" err="1">
                <a:solidFill>
                  <a:schemeClr val="tx2">
                    <a:lumMod val="75000"/>
                  </a:schemeClr>
                </a:solidFill>
              </a:rPr>
              <a:t>підлітки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3600" dirty="0" err="1">
                <a:solidFill>
                  <a:schemeClr val="tx2">
                    <a:lumMod val="75000"/>
                  </a:schemeClr>
                </a:solidFill>
              </a:rPr>
              <a:t>компетенціями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sz="3600" dirty="0" err="1">
                <a:solidFill>
                  <a:schemeClr val="tx2">
                    <a:lumMod val="75000"/>
                  </a:schemeClr>
                </a:solidFill>
              </a:rPr>
              <a:t>які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tx2">
                    <a:lumMod val="75000"/>
                  </a:schemeClr>
                </a:solidFill>
              </a:rPr>
              <a:t>необхідними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tx2">
                    <a:lumMod val="75000"/>
                  </a:schemeClr>
                </a:solidFill>
              </a:rPr>
              <a:t>їм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 для </a:t>
            </a:r>
            <a:r>
              <a:rPr lang="ru-RU" sz="3600" dirty="0" err="1">
                <a:solidFill>
                  <a:schemeClr val="tx2">
                    <a:lumMod val="75000"/>
                  </a:schemeClr>
                </a:solidFill>
              </a:rPr>
              <a:t>повноцінного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dirty="0" err="1">
                <a:solidFill>
                  <a:schemeClr val="tx2">
                    <a:lumMod val="75000"/>
                  </a:schemeClr>
                </a:solidFill>
              </a:rPr>
              <a:t>функціонування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 у </a:t>
            </a:r>
            <a:r>
              <a:rPr lang="ru-RU" sz="3600" dirty="0" err="1">
                <a:solidFill>
                  <a:schemeClr val="tx2">
                    <a:lumMod val="75000"/>
                  </a:schemeClr>
                </a:solidFill>
              </a:rPr>
              <a:t>суспільстві</a:t>
            </a:r>
            <a:r>
              <a:rPr lang="ru-RU" sz="3600" dirty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13315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35175" y="593725"/>
            <a:ext cx="8208963" cy="863600"/>
          </a:xfrm>
          <a:extLst/>
        </p:spPr>
        <p:txBody>
          <a:bodyPr rtlCol="0">
            <a:normAutofit fontScale="4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uk-UA" altLang="cs-CZ" sz="40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sz="93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Основне </a:t>
            </a:r>
            <a:r>
              <a:rPr lang="uk-UA" altLang="cs-CZ" sz="93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питання </a:t>
            </a:r>
            <a:r>
              <a:rPr lang="cs-CZ" altLang="cs-CZ" sz="93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PISA</a:t>
            </a: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13316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225800" y="679451"/>
            <a:ext cx="5867399" cy="1149349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cs-CZ" altLang="uk-UA" dirty="0" smtClean="0"/>
              <a:t>PISA</a:t>
            </a:r>
            <a:endParaRPr lang="uk-UA" altLang="uk-UA" dirty="0" smtClean="0"/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cs-CZ" altLang="uk-UA" sz="2000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12192000" cy="6858000"/>
          </a:xfrm>
          <a:solidFill>
            <a:schemeClr val="bg1"/>
          </a:solidFill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5" name="Rectangle 5"/>
          <p:cNvSpPr/>
          <p:nvPr/>
        </p:nvSpPr>
        <p:spPr>
          <a:xfrm>
            <a:off x="2674938" y="1978025"/>
            <a:ext cx="6840537" cy="30368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dirty="0">
                <a:solidFill>
                  <a:srgbClr val="0070C0"/>
                </a:solidFill>
                <a:hlinkClick r:id="rId2" action="ppaction://hlinkfile"/>
              </a:rPr>
              <a:t>РЕЗУЛЬТАТИ </a:t>
            </a:r>
            <a:r>
              <a:rPr lang="en-US" sz="4800" dirty="0">
                <a:solidFill>
                  <a:srgbClr val="0070C0"/>
                </a:solidFill>
                <a:hlinkClick r:id="rId2" action="ppaction://hlinkfile"/>
              </a:rPr>
              <a:t>PISA-2015</a:t>
            </a:r>
            <a:endParaRPr lang="uk-UA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425575" y="2019300"/>
            <a:ext cx="8415338" cy="4127500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800" dirty="0" smtClean="0">
                <a:solidFill>
                  <a:schemeClr val="tx2">
                    <a:lumMod val="75000"/>
                  </a:schemeClr>
                </a:solidFill>
              </a:rPr>
              <a:t>узагальнене </a:t>
            </a:r>
            <a:r>
              <a:rPr lang="uk-UA" altLang="uk-UA" sz="2800" dirty="0">
                <a:solidFill>
                  <a:schemeClr val="tx2">
                    <a:lumMod val="75000"/>
                  </a:schemeClr>
                </a:solidFill>
              </a:rPr>
              <a:t>досьє про сформованість найважливіших </a:t>
            </a:r>
            <a:r>
              <a:rPr lang="uk-UA" altLang="uk-UA" sz="2800" dirty="0" err="1">
                <a:solidFill>
                  <a:schemeClr val="tx2">
                    <a:lumMod val="75000"/>
                  </a:schemeClr>
                </a:solidFill>
              </a:rPr>
              <a:t>компетентностей</a:t>
            </a:r>
            <a:r>
              <a:rPr lang="uk-UA" altLang="uk-UA" sz="2800" dirty="0">
                <a:solidFill>
                  <a:schemeClr val="tx2">
                    <a:lumMod val="75000"/>
                  </a:schemeClr>
                </a:solidFill>
              </a:rPr>
              <a:t> у 15-р. учнів;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800" dirty="0">
                <a:solidFill>
                  <a:schemeClr val="tx2">
                    <a:lumMod val="75000"/>
                  </a:schemeClr>
                </a:solidFill>
              </a:rPr>
              <a:t>характеристики шкіл та учнів (освітньої системи);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800" dirty="0">
                <a:solidFill>
                  <a:schemeClr val="tx2">
                    <a:lumMod val="75000"/>
                  </a:schemeClr>
                </a:solidFill>
              </a:rPr>
              <a:t>показники країни порівняно з іншими країнами-учасницями;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800" dirty="0">
                <a:solidFill>
                  <a:schemeClr val="tx2">
                    <a:lumMod val="75000"/>
                  </a:schemeClr>
                </a:solidFill>
              </a:rPr>
              <a:t>інформацію для прийняття країною рішень у галузі освітньої політики та освітніх досліджень;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800" dirty="0">
                <a:solidFill>
                  <a:schemeClr val="tx2">
                    <a:lumMod val="75000"/>
                  </a:schemeClr>
                </a:solidFill>
              </a:rPr>
              <a:t>показники динаміки змін у її результатах з </a:t>
            </a:r>
            <a:r>
              <a:rPr lang="en-GB" altLang="uk-UA" sz="2800" dirty="0" smtClean="0">
                <a:solidFill>
                  <a:schemeClr val="tx2">
                    <a:lumMod val="75000"/>
                  </a:schemeClr>
                </a:solidFill>
              </a:rPr>
              <a:t>PISA</a:t>
            </a:r>
            <a:r>
              <a:rPr lang="uk-UA" altLang="uk-UA" sz="2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GB" altLang="uk-UA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2227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600075"/>
            <a:ext cx="8208963" cy="863600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uk-UA" sz="4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Здобутки країн-учасниць</a:t>
            </a:r>
            <a:endParaRPr lang="cs-CZ" altLang="uk-UA" sz="4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52228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1955800" y="260351"/>
            <a:ext cx="8365067" cy="1631949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cs-CZ" altLang="uk-UA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/>
          </p:cNvSpPr>
          <p:nvPr>
            <p:ph type="body" sz="quarter" idx="10"/>
          </p:nvPr>
        </p:nvSpPr>
        <p:spPr>
          <a:xfrm>
            <a:off x="508000" y="1612900"/>
            <a:ext cx="11256963" cy="5016500"/>
          </a:xfrm>
        </p:spPr>
        <p:txBody>
          <a:bodyPr/>
          <a:lstStyle/>
          <a:p>
            <a:pPr eaLnBrk="1" hangingPunct="1"/>
            <a:r>
              <a:rPr lang="uk-UA" alt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Розпорядження КМУ від 04.02.2016 №72-р </a:t>
            </a:r>
            <a:r>
              <a:rPr lang="uk-UA" alt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“Деякі питання участі України у міжнародному дослідженні якості освіти</a:t>
            </a:r>
            <a:r>
              <a:rPr lang="ru-RU" alt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PISA-2018</a:t>
            </a:r>
            <a:r>
              <a:rPr lang="uk-UA" alt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altLang="uk-UA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uk-UA" alt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Наказ МОН України від 23.02.2016 №149 </a:t>
            </a:r>
            <a:r>
              <a:rPr lang="uk-UA" alt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“Про організацію та проведення міжнародного дослідження якості освіти </a:t>
            </a:r>
            <a:r>
              <a:rPr lang="en-US" alt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PISA-2018</a:t>
            </a:r>
            <a:r>
              <a:rPr lang="uk-UA" alt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Україні”</a:t>
            </a:r>
          </a:p>
          <a:p>
            <a:pPr eaLnBrk="1" hangingPunct="1"/>
            <a:r>
              <a:rPr lang="uk-UA" alt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Наказ ДНіО ХОДА від 11.04.2016 №142 </a:t>
            </a:r>
            <a:r>
              <a:rPr lang="uk-UA" alt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“Про організацію та проведення міжнародного дослідження якості освіти </a:t>
            </a:r>
            <a:r>
              <a:rPr lang="ru-RU" alt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PISA-2018 в </a:t>
            </a:r>
            <a:r>
              <a:rPr lang="uk-UA" alt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Харківській області”</a:t>
            </a:r>
            <a:endParaRPr lang="uk-UA" altLang="uk-UA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dirty="0" smtClean="0"/>
          </a:p>
        </p:txBody>
      </p:sp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2082800" y="947738"/>
            <a:ext cx="8761413" cy="708025"/>
          </a:xfrm>
        </p:spPr>
        <p:txBody>
          <a:bodyPr/>
          <a:lstStyle/>
          <a:p>
            <a:r>
              <a:rPr lang="uk-UA" alt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НОРМАТИВНО-ПРАВОВІ ДОКУМЕНТИ</a:t>
            </a:r>
            <a:endParaRPr lang="ru-RU" altLang="ru-RU" sz="3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433388"/>
            <a:ext cx="10058400" cy="8318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endParaRPr lang="uk-UA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1541463"/>
            <a:ext cx="10872787" cy="4422775"/>
          </a:xfrm>
        </p:spPr>
        <p:txBody>
          <a:bodyPr rtlCol="0">
            <a:normAutofit lnSpcReduction="10000"/>
          </a:bodyPr>
          <a:lstStyle/>
          <a:p>
            <a:pPr marL="571500" indent="-571500" eaLnBrk="1" fontAlgn="auto" hangingPunct="1">
              <a:buFont typeface="Wingdings" panose="05000000000000000000" pitchFamily="2" charset="2"/>
              <a:buChar char="Ø"/>
              <a:defRPr/>
            </a:pPr>
            <a:r>
              <a:rPr lang="uk-UA" sz="40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Низький ступінь</a:t>
            </a: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поінформованості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вчителів та учнів щодо міжнародного дослідження </a:t>
            </a:r>
            <a:r>
              <a:rPr lang="en-US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endParaRPr lang="uk-UA" sz="40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eaLnBrk="1" fontAlgn="auto" hangingPunct="1">
              <a:buFont typeface="Wingdings" panose="05000000000000000000" pitchFamily="2" charset="2"/>
              <a:buChar char="Ø"/>
              <a:defRPr/>
            </a:pPr>
            <a:r>
              <a:rPr lang="uk-UA" sz="40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Низька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мотивація </a:t>
            </a: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учнів до участі в дослідженні </a:t>
            </a:r>
            <a:r>
              <a:rPr lang="en-US" sz="4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endParaRPr lang="uk-UA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eaLnBrk="1" fontAlgn="auto" hangingPunct="1">
              <a:buFont typeface="Wingdings" panose="05000000000000000000" pitchFamily="2" charset="2"/>
              <a:buChar char="Ø"/>
              <a:defRPr/>
            </a:pPr>
            <a:r>
              <a:rPr lang="uk-UA" sz="40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</a:t>
            </a:r>
            <a:r>
              <a:rPr lang="uk-UA" sz="40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учителів та учнів </a:t>
            </a:r>
            <a:r>
              <a:rPr lang="uk-UA" sz="40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досвіду </a:t>
            </a: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розв'язання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 </a:t>
            </a:r>
            <a:r>
              <a:rPr lang="en-US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endParaRPr lang="uk-UA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732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92101"/>
            <a:ext cx="10795000" cy="13017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Перспективи подальшої діяльності</a:t>
            </a:r>
            <a:endParaRPr lang="uk-UA" sz="40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1527175"/>
            <a:ext cx="10950575" cy="4581525"/>
          </a:xfrm>
        </p:spPr>
        <p:txBody>
          <a:bodyPr rtlCol="0">
            <a:normAutofit fontScale="92500"/>
          </a:bodyPr>
          <a:lstStyle/>
          <a:p>
            <a:pPr marL="571500" indent="-571500" eaLnBrk="1" fontAlgn="auto" hangingPunct="1">
              <a:buFont typeface="Wingdings" panose="05000000000000000000" pitchFamily="2" charset="2"/>
              <a:buChar char="Ø"/>
              <a:defRPr/>
            </a:pP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виїзних </a:t>
            </a:r>
            <a:r>
              <a:rPr lang="uk-UA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семінарів-тренінгів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заступників директорів з НВР із питань підготовки до </a:t>
            </a:r>
            <a:r>
              <a:rPr lang="en-US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лютий-березень</a:t>
            </a:r>
            <a:r>
              <a:rPr lang="uk-UA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571500" indent="-571500" eaLnBrk="1" fontAlgn="auto" hangingPunct="1">
              <a:buFont typeface="Wingdings" panose="05000000000000000000" pitchFamily="2" charset="2"/>
              <a:buChar char="Ø"/>
              <a:defRPr/>
            </a:pPr>
            <a:r>
              <a:rPr lang="uk-UA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Анкетування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учителів, учнів  щодо визначення рівня обізнаності в питаннях </a:t>
            </a:r>
            <a:r>
              <a:rPr lang="en-US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вересень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571500" indent="-571500" eaLnBrk="1" fontAlgn="auto" hangingPunct="1">
              <a:buFont typeface="Wingdings" panose="05000000000000000000" pitchFamily="2" charset="2"/>
              <a:buChar char="Ø"/>
              <a:defRPr/>
            </a:pP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Організаційне забезпечення </a:t>
            </a:r>
            <a:r>
              <a:rPr lang="uk-UA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пілотного </a:t>
            </a:r>
            <a:r>
              <a:rPr lang="uk-UA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травень </a:t>
            </a:r>
            <a:r>
              <a:rPr lang="uk-UA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017 року</a:t>
            </a:r>
            <a:r>
              <a:rPr lang="uk-UA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7651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3143250" y="2924175"/>
            <a:ext cx="7524750" cy="865188"/>
          </a:xfrm>
        </p:spPr>
        <p:txBody>
          <a:bodyPr rtlCol="0">
            <a:normAutofit lnSpcReduction="10000"/>
          </a:bodyPr>
          <a:lstStyle/>
          <a:p>
            <a:pPr marL="0" indent="0" algn="ctr" eaLnBrk="1" fontAlgn="auto" hangingPunct="1">
              <a:lnSpc>
                <a:spcPct val="80000"/>
              </a:lnSpc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uk-UA" sz="3400" dirty="0"/>
              <a:t>Проведення міжнародних досліджень </a:t>
            </a:r>
            <a:r>
              <a:rPr lang="cs-CZ" altLang="uk-UA" sz="3400" dirty="0"/>
              <a:t>PISA</a:t>
            </a:r>
          </a:p>
        </p:txBody>
      </p:sp>
      <p:sp>
        <p:nvSpPr>
          <p:cNvPr id="7" name="Rectangle 5"/>
          <p:cNvSpPr/>
          <p:nvPr/>
        </p:nvSpPr>
        <p:spPr>
          <a:xfrm>
            <a:off x="2927350" y="1760538"/>
            <a:ext cx="6840538" cy="3036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/>
              <a:t>ДЯКУЮ ЗА УВАГУ!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254125" y="1422400"/>
            <a:ext cx="9720263" cy="4810125"/>
          </a:xfrm>
          <a:extLst/>
        </p:spPr>
        <p:txBody>
          <a:bodyPr rtlCol="0">
            <a:normAutofit/>
          </a:bodyPr>
          <a:lstStyle/>
          <a:p>
            <a:pPr eaLnBrk="1" hangingPunct="1">
              <a:defRPr/>
            </a:pPr>
            <a:r>
              <a:rPr lang="uk-UA" sz="3100" dirty="0">
                <a:solidFill>
                  <a:schemeClr val="tx2">
                    <a:lumMod val="75000"/>
                  </a:schemeClr>
                </a:solidFill>
              </a:rPr>
              <a:t>Спрямованість на освітню політику. </a:t>
            </a:r>
          </a:p>
          <a:p>
            <a:pPr eaLnBrk="1" hangingPunct="1">
              <a:defRPr/>
            </a:pPr>
            <a:r>
              <a:rPr lang="uk-UA" sz="3100" dirty="0">
                <a:solidFill>
                  <a:schemeClr val="tx2">
                    <a:lumMod val="75000"/>
                  </a:schemeClr>
                </a:solidFill>
              </a:rPr>
              <a:t>Інноваційна концепція грамотності. </a:t>
            </a:r>
          </a:p>
          <a:p>
            <a:pPr eaLnBrk="1" hangingPunct="1">
              <a:defRPr/>
            </a:pPr>
            <a:r>
              <a:rPr lang="uk-UA" sz="3100" dirty="0">
                <a:solidFill>
                  <a:schemeClr val="tx2">
                    <a:lumMod val="75000"/>
                  </a:schemeClr>
                </a:solidFill>
              </a:rPr>
              <a:t>Відповідність до ідеї навчання упродовж життя. </a:t>
            </a:r>
          </a:p>
          <a:p>
            <a:pPr eaLnBrk="1" hangingPunct="1">
              <a:defRPr/>
            </a:pPr>
            <a:r>
              <a:rPr lang="uk-UA" sz="3100" dirty="0">
                <a:solidFill>
                  <a:schemeClr val="tx2">
                    <a:lumMod val="75000"/>
                  </a:schemeClr>
                </a:solidFill>
              </a:rPr>
              <a:t>Регулярність. </a:t>
            </a:r>
          </a:p>
          <a:p>
            <a:pPr eaLnBrk="1" hangingPunct="1">
              <a:defRPr/>
            </a:pPr>
            <a:r>
              <a:rPr lang="uk-UA" sz="3100" dirty="0">
                <a:solidFill>
                  <a:schemeClr val="tx2">
                    <a:lumMod val="75000"/>
                  </a:schemeClr>
                </a:solidFill>
              </a:rPr>
              <a:t>Значна кількість країн-учасниць. У дослідженні 2018 року буде брати участь близько 80 країн</a:t>
            </a:r>
            <a:r>
              <a:rPr lang="uk-UA" sz="3200" dirty="0"/>
              <a:t>. </a:t>
            </a:r>
            <a:endParaRPr lang="ru-RU" sz="3200" dirty="0"/>
          </a:p>
        </p:txBody>
      </p:sp>
      <p:sp>
        <p:nvSpPr>
          <p:cNvPr id="13315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873125"/>
            <a:ext cx="8208963" cy="863600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Унікальність </a:t>
            </a:r>
            <a:r>
              <a:rPr lang="cs-CZ" altLang="cs-CZ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PISA</a:t>
            </a:r>
            <a:endParaRPr lang="cs-CZ" altLang="cs-CZ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13316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132667" y="641351"/>
            <a:ext cx="7200900" cy="958849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cs-CZ" altLang="uk-UA" dirty="0" smtClean="0"/>
              <a:t>PISA</a:t>
            </a:r>
          </a:p>
        </p:txBody>
      </p:sp>
    </p:spTree>
    <p:extLst>
      <p:ext uri="{BB962C8B-B14F-4D97-AF65-F5344CB8AC3E}">
        <p14:creationId xmlns:p14="http://schemas.microsoft.com/office/powerpoint/2010/main" val="24900085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-639763"/>
            <a:ext cx="12192000" cy="7497763"/>
          </a:xfrm>
          <a:solidFill>
            <a:schemeClr val="bg1"/>
          </a:solidFill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39700" y="1474788"/>
            <a:ext cx="5621338" cy="3268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uk-UA" sz="5400" b="1" dirty="0"/>
              <a:t>ТЕСТУВАННЯ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94438" y="1474788"/>
            <a:ext cx="5684837" cy="3268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uk-UA" sz="5400" b="1" dirty="0"/>
              <a:t>ОПИТУВАННЯ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16575" y="2776538"/>
            <a:ext cx="762000" cy="93027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uk-UA" sz="6600" dirty="0"/>
              <a:t>+</a:t>
            </a:r>
            <a:endParaRPr lang="ru-RU" sz="66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14350" y="2413000"/>
            <a:ext cx="5613400" cy="15748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0575" y="2432050"/>
            <a:ext cx="4976813" cy="157638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Опитування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4663" y="631825"/>
            <a:ext cx="2549525" cy="1246188"/>
          </a:xfrm>
          <a:prstGeom prst="roundRect">
            <a:avLst/>
          </a:prstGeom>
          <a:solidFill>
            <a:srgbClr val="F8F5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Читання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0438" y="631825"/>
            <a:ext cx="2957512" cy="1246188"/>
          </a:xfrm>
          <a:prstGeom prst="roundRect">
            <a:avLst/>
          </a:prstGeom>
          <a:solidFill>
            <a:srgbClr val="F8F5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550" y="4572000"/>
            <a:ext cx="4591050" cy="1576388"/>
          </a:xfrm>
          <a:prstGeom prst="roundRect">
            <a:avLst/>
          </a:prstGeom>
          <a:solidFill>
            <a:srgbClr val="F8F5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Природничі дисципліни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345488" y="282575"/>
            <a:ext cx="2508250" cy="1244600"/>
          </a:xfrm>
          <a:prstGeom prst="roundRect">
            <a:avLst/>
          </a:prstGeom>
          <a:solidFill>
            <a:srgbClr val="C198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Учнів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350125" y="4941888"/>
            <a:ext cx="4592638" cy="1576387"/>
          </a:xfrm>
          <a:prstGeom prst="roundRect">
            <a:avLst/>
          </a:prstGeom>
          <a:solidFill>
            <a:srgbClr val="C198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Адміністрації</a:t>
            </a:r>
            <a:r>
              <a:rPr lang="uk-UA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навчальних закладів</a:t>
            </a:r>
          </a:p>
        </p:txBody>
      </p:sp>
      <p:cxnSp>
        <p:nvCxnSpPr>
          <p:cNvPr id="13" name="Прямая со стрелкой 12"/>
          <p:cNvCxnSpPr>
            <a:stCxn id="4" idx="0"/>
            <a:endCxn id="6" idx="2"/>
          </p:cNvCxnSpPr>
          <p:nvPr/>
        </p:nvCxnSpPr>
        <p:spPr>
          <a:xfrm flipH="1" flipV="1">
            <a:off x="1749425" y="1878013"/>
            <a:ext cx="1571625" cy="534987"/>
          </a:xfrm>
          <a:prstGeom prst="straightConnector1">
            <a:avLst/>
          </a:prstGeom>
          <a:ln w="34925">
            <a:solidFill>
              <a:srgbClr val="002060">
                <a:alpha val="76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0"/>
            <a:endCxn id="7" idx="2"/>
          </p:cNvCxnSpPr>
          <p:nvPr/>
        </p:nvCxnSpPr>
        <p:spPr>
          <a:xfrm flipV="1">
            <a:off x="3321050" y="1878013"/>
            <a:ext cx="1657350" cy="534987"/>
          </a:xfrm>
          <a:prstGeom prst="straightConnector1">
            <a:avLst/>
          </a:prstGeom>
          <a:ln w="34925"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354388" y="3987800"/>
            <a:ext cx="0" cy="584200"/>
          </a:xfrm>
          <a:prstGeom prst="straightConnector1">
            <a:avLst/>
          </a:prstGeom>
          <a:ln w="34925"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9650413" y="1477963"/>
            <a:ext cx="0" cy="935037"/>
          </a:xfrm>
          <a:prstGeom prst="straightConnector1">
            <a:avLst/>
          </a:prstGeom>
          <a:ln w="31750"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9669463" y="4027488"/>
            <a:ext cx="0" cy="952500"/>
          </a:xfrm>
          <a:prstGeom prst="straightConnector1">
            <a:avLst/>
          </a:prstGeom>
          <a:ln w="34925"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127750" y="3278188"/>
            <a:ext cx="1031875" cy="9525"/>
          </a:xfrm>
          <a:prstGeom prst="straightConnector1">
            <a:avLst/>
          </a:prstGeom>
          <a:ln w="79375" cmpd="dbl">
            <a:solidFill>
              <a:srgbClr val="002060">
                <a:alpha val="6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71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774700" y="2381250"/>
            <a:ext cx="11264900" cy="4105275"/>
          </a:xfrm>
          <a:extLst/>
        </p:spPr>
        <p:txBody>
          <a:bodyPr rtlCol="0">
            <a:noAutofit/>
          </a:bodyPr>
          <a:lstStyle/>
          <a:p>
            <a:pPr eaLnBrk="1" hangingPunct="1">
              <a:defRPr/>
            </a:pPr>
            <a:r>
              <a:rPr lang="uk-UA" sz="4000" dirty="0" smtClean="0">
                <a:solidFill>
                  <a:schemeClr val="tx2">
                    <a:lumMod val="75000"/>
                  </a:schemeClr>
                </a:solidFill>
              </a:rPr>
              <a:t>Читання</a:t>
            </a:r>
          </a:p>
          <a:p>
            <a:pPr eaLnBrk="1" hangingPunct="1">
              <a:defRPr/>
            </a:pPr>
            <a:r>
              <a:rPr lang="uk-UA" sz="4000" dirty="0" smtClean="0">
                <a:solidFill>
                  <a:schemeClr val="tx2">
                    <a:lumMod val="75000"/>
                  </a:schemeClr>
                </a:solidFill>
              </a:rPr>
              <a:t>Математика</a:t>
            </a:r>
          </a:p>
          <a:p>
            <a:pPr eaLnBrk="1" hangingPunct="1">
              <a:defRPr/>
            </a:pPr>
            <a:r>
              <a:rPr lang="uk-UA" sz="4000" dirty="0" smtClean="0">
                <a:solidFill>
                  <a:schemeClr val="tx2">
                    <a:lumMod val="75000"/>
                  </a:schemeClr>
                </a:solidFill>
              </a:rPr>
              <a:t>Природничі дисципліни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315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1552575" y="779463"/>
            <a:ext cx="8475663" cy="1184275"/>
          </a:xfrm>
          <a:extLst/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uk-UA" altLang="cs-CZ" sz="40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Тестування</a:t>
            </a:r>
            <a:endParaRPr lang="cs-CZ" altLang="cs-CZ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en-US" altLang="uk-UA" dirty="0" smtClean="0"/>
          </a:p>
        </p:txBody>
      </p:sp>
      <p:sp>
        <p:nvSpPr>
          <p:cNvPr id="13316" name="Zástupný symbol pro text 3"/>
          <p:cNvSpPr>
            <a:spLocks noGrp="1"/>
          </p:cNvSpPr>
          <p:nvPr>
            <p:ph type="body" sz="quarter" idx="11"/>
          </p:nvPr>
        </p:nvSpPr>
        <p:spPr>
          <a:xfrm>
            <a:off x="3119967" y="260351"/>
            <a:ext cx="7200900" cy="2051049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cs-CZ" altLang="uk-UA" dirty="0" smtClean="0"/>
              <a:t>PISA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1619250"/>
            <a:ext cx="62865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63688" y="2655888"/>
            <a:ext cx="4865687" cy="145097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Тестові завдання</a:t>
            </a:r>
          </a:p>
          <a:p>
            <a:pPr algn="ctr">
              <a:defRPr/>
            </a:pPr>
            <a:r>
              <a:rPr lang="uk-UA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 (2×60) хвилин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04988" y="433388"/>
            <a:ext cx="4257675" cy="1446212"/>
          </a:xfrm>
          <a:prstGeom prst="roundRect">
            <a:avLst/>
          </a:prstGeom>
          <a:solidFill>
            <a:srgbClr val="FAF8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 </a:t>
            </a: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вибором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</a:t>
            </a:r>
          </a:p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варіанта відповіді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59263" y="4654550"/>
            <a:ext cx="3436937" cy="1492250"/>
          </a:xfrm>
          <a:prstGeom prst="roundRect">
            <a:avLst/>
          </a:prstGeom>
          <a:solidFill>
            <a:srgbClr val="F9F6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Із </a:t>
            </a: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короткою 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відповіддю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788" y="4654550"/>
            <a:ext cx="3454400" cy="1500188"/>
          </a:xfrm>
          <a:prstGeom prst="roundRect">
            <a:avLst/>
          </a:prstGeom>
          <a:solidFill>
            <a:srgbClr val="F9F6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Надання </a:t>
            </a: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розгорнутої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відповіді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301038" y="1239838"/>
            <a:ext cx="3640137" cy="14192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</a:t>
            </a:r>
          </a:p>
          <a:p>
            <a:pPr algn="ctr">
              <a:defRPr/>
            </a:pPr>
            <a:r>
              <a:rPr lang="uk-UA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30-40</a:t>
            </a:r>
            <a:r>
              <a:rPr lang="uk-UA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хвилин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450263" y="3619500"/>
            <a:ext cx="3529012" cy="1419225"/>
          </a:xfrm>
          <a:prstGeom prst="roundRect">
            <a:avLst/>
          </a:prstGeom>
          <a:solidFill>
            <a:srgbClr val="FAF89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щодо дослідження </a:t>
            </a: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умов</a:t>
            </a:r>
            <a:r>
              <a:rPr lang="uk-UA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навчання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921125" y="1889125"/>
            <a:ext cx="0" cy="766763"/>
          </a:xfrm>
          <a:prstGeom prst="straightConnector1">
            <a:avLst/>
          </a:prstGeom>
          <a:ln w="34925"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6" idx="0"/>
          </p:cNvCxnSpPr>
          <p:nvPr/>
        </p:nvCxnSpPr>
        <p:spPr>
          <a:xfrm flipH="1">
            <a:off x="1804988" y="4106863"/>
            <a:ext cx="1727200" cy="547687"/>
          </a:xfrm>
          <a:prstGeom prst="straightConnector1">
            <a:avLst/>
          </a:prstGeom>
          <a:ln w="34925"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10194925" y="2674938"/>
            <a:ext cx="0" cy="963612"/>
          </a:xfrm>
          <a:prstGeom prst="straightConnector1">
            <a:avLst/>
          </a:prstGeom>
          <a:ln w="34925"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5" idx="0"/>
          </p:cNvCxnSpPr>
          <p:nvPr/>
        </p:nvCxnSpPr>
        <p:spPr>
          <a:xfrm>
            <a:off x="4424363" y="4146550"/>
            <a:ext cx="1552575" cy="508000"/>
          </a:xfrm>
          <a:prstGeom prst="straightConnector1">
            <a:avLst/>
          </a:prstGeom>
          <a:ln w="34925">
            <a:solidFill>
              <a:srgbClr val="00206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2" idx="3"/>
            <a:endCxn id="7" idx="1"/>
          </p:cNvCxnSpPr>
          <p:nvPr/>
        </p:nvCxnSpPr>
        <p:spPr>
          <a:xfrm flipV="1">
            <a:off x="6429375" y="1949450"/>
            <a:ext cx="1871663" cy="1431925"/>
          </a:xfrm>
          <a:prstGeom prst="straightConnector1">
            <a:avLst/>
          </a:prstGeom>
          <a:ln w="69850" cmpd="dbl">
            <a:solidFill>
              <a:srgbClr val="002060">
                <a:alpha val="6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04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Zástupný symbol pro text 1"/>
          <p:cNvSpPr>
            <a:spLocks noGrp="1"/>
          </p:cNvSpPr>
          <p:nvPr>
            <p:ph type="body" sz="quarter" idx="10"/>
          </p:nvPr>
        </p:nvSpPr>
        <p:spPr>
          <a:xfrm>
            <a:off x="1398588" y="2730500"/>
            <a:ext cx="8837612" cy="3219450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Вибірка шкіл/учнів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Тест </a:t>
            </a:r>
            <a:r>
              <a:rPr lang="uk-UA" altLang="uk-UA" sz="2600" dirty="0">
                <a:solidFill>
                  <a:schemeClr val="tx2">
                    <a:lumMod val="75000"/>
                  </a:schemeClr>
                </a:solidFill>
              </a:rPr>
              <a:t>і опитування в один день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cs-CZ" altLang="uk-UA" sz="2600" dirty="0" smtClean="0">
                <a:solidFill>
                  <a:schemeClr val="tx2">
                    <a:lumMod val="75000"/>
                  </a:schemeClr>
                </a:solidFill>
              </a:rPr>
              <a:t>20 </a:t>
            </a:r>
            <a:r>
              <a:rPr lang="uk-UA" altLang="uk-UA" sz="2600" dirty="0">
                <a:solidFill>
                  <a:schemeClr val="tx2">
                    <a:lumMod val="75000"/>
                  </a:schemeClr>
                </a:solidFill>
              </a:rPr>
              <a:t>хвилин тест</a:t>
            </a:r>
            <a:r>
              <a:rPr lang="cs-CZ" altLang="uk-UA" sz="2600" dirty="0">
                <a:solidFill>
                  <a:schemeClr val="tx2">
                    <a:lumMod val="75000"/>
                  </a:schemeClr>
                </a:solidFill>
              </a:rPr>
              <a:t> (2</a:t>
            </a:r>
            <a:r>
              <a:rPr lang="uk-UA" altLang="uk-UA" sz="2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cs-CZ" altLang="uk-UA" sz="2600" dirty="0">
                <a:solidFill>
                  <a:schemeClr val="tx2">
                    <a:lumMod val="75000"/>
                  </a:schemeClr>
                </a:solidFill>
              </a:rPr>
              <a:t>x 60 </a:t>
            </a:r>
            <a:r>
              <a:rPr lang="uk-UA" altLang="uk-UA" sz="2600" dirty="0">
                <a:solidFill>
                  <a:schemeClr val="tx2">
                    <a:lumMod val="75000"/>
                  </a:schemeClr>
                </a:solidFill>
              </a:rPr>
              <a:t>хвилин</a:t>
            </a:r>
            <a:r>
              <a:rPr lang="cs-CZ" altLang="uk-UA" sz="2600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cs-CZ" altLang="uk-UA" sz="2600" dirty="0">
                <a:solidFill>
                  <a:schemeClr val="tx2">
                    <a:lumMod val="75000"/>
                  </a:schemeClr>
                </a:solidFill>
              </a:rPr>
              <a:t>30 – 40 </a:t>
            </a:r>
            <a:r>
              <a:rPr lang="uk-UA" altLang="uk-UA" sz="2600" dirty="0">
                <a:solidFill>
                  <a:schemeClr val="tx2">
                    <a:lumMod val="75000"/>
                  </a:schemeClr>
                </a:solidFill>
              </a:rPr>
              <a:t>хвилин на </a:t>
            </a:r>
            <a:r>
              <a:rPr lang="uk-UA" altLang="uk-UA" sz="2600" dirty="0" smtClean="0">
                <a:solidFill>
                  <a:schemeClr val="tx2">
                    <a:lumMod val="75000"/>
                  </a:schemeClr>
                </a:solidFill>
              </a:rPr>
              <a:t>анкетування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cs-CZ" altLang="uk-UA" sz="26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cs-CZ" altLang="uk-UA" sz="2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987" name="Zástupný symbol pro text 2"/>
          <p:cNvSpPr>
            <a:spLocks noGrp="1"/>
          </p:cNvSpPr>
          <p:nvPr>
            <p:ph type="body" sz="quarter" idx="12"/>
          </p:nvPr>
        </p:nvSpPr>
        <p:spPr>
          <a:xfrm>
            <a:off x="2009775" y="873125"/>
            <a:ext cx="8208963" cy="863600"/>
          </a:xfrm>
          <a:extLst/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uk-UA" altLang="cs-CZ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Специфіка тестування</a:t>
            </a:r>
            <a:endParaRPr lang="en-US" altLang="uk-UA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1988" name="Zástupný symbol pro text 3"/>
          <p:cNvSpPr>
            <a:spLocks noGrp="1"/>
          </p:cNvSpPr>
          <p:nvPr>
            <p:ph type="body" sz="quarter" idx="11"/>
          </p:nvPr>
        </p:nvSpPr>
        <p:spPr>
          <a:extLst/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cs-CZ" altLang="uk-UA" smtClean="0"/>
              <a:t>PISA</a:t>
            </a:r>
          </a:p>
        </p:txBody>
      </p:sp>
    </p:spTree>
    <p:extLst>
      <p:ext uri="{BB962C8B-B14F-4D97-AF65-F5344CB8AC3E}">
        <p14:creationId xmlns:p14="http://schemas.microsoft.com/office/powerpoint/2010/main" val="29134259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1569</TotalTime>
  <Words>1066</Words>
  <Application>Microsoft Office PowerPoint</Application>
  <PresentationFormat>Произвольный</PresentationFormat>
  <Paragraphs>207</Paragraphs>
  <Slides>35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NewsPrint</vt:lpstr>
      <vt:lpstr>Презентация PowerPoint</vt:lpstr>
      <vt:lpstr>PISA – Програма міжнародного оцінювання учнів (Programm for International Student Assessment)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6 рівнів читацької грамотності: 1- найнижчий 6 - найвищий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Програма дій на 2017 рік (підготовка й проведення  пілотного етапу)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НОРМАТИВНО-ПРАВОВІ ДОКУМЕНТИ</vt:lpstr>
      <vt:lpstr>Проблеми</vt:lpstr>
      <vt:lpstr>Перспективи подальшої діяльності</vt:lpstr>
      <vt:lpstr>Презентация PowerPoint</vt:lpstr>
    </vt:vector>
  </TitlesOfParts>
  <Company>Sitronics Telecom Software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tanya</dc:creator>
  <cp:lastModifiedBy>Admin</cp:lastModifiedBy>
  <cp:revision>112</cp:revision>
  <dcterms:created xsi:type="dcterms:W3CDTF">2016-04-11T06:06:40Z</dcterms:created>
  <dcterms:modified xsi:type="dcterms:W3CDTF">2017-01-24T06:27:22Z</dcterms:modified>
</cp:coreProperties>
</file>